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14" r:id="rId1"/>
  </p:sldMasterIdLst>
  <p:notesMasterIdLst>
    <p:notesMasterId r:id="rId36"/>
  </p:notesMasterIdLst>
  <p:handoutMasterIdLst>
    <p:handoutMasterId r:id="rId37"/>
  </p:handoutMasterIdLst>
  <p:sldIdLst>
    <p:sldId id="473" r:id="rId2"/>
    <p:sldId id="468" r:id="rId3"/>
    <p:sldId id="653" r:id="rId4"/>
    <p:sldId id="654" r:id="rId5"/>
    <p:sldId id="675" r:id="rId6"/>
    <p:sldId id="487" r:id="rId7"/>
    <p:sldId id="611" r:id="rId8"/>
    <p:sldId id="669" r:id="rId9"/>
    <p:sldId id="671" r:id="rId10"/>
    <p:sldId id="672" r:id="rId11"/>
    <p:sldId id="673" r:id="rId12"/>
    <p:sldId id="674" r:id="rId13"/>
    <p:sldId id="465" r:id="rId14"/>
    <p:sldId id="466" r:id="rId15"/>
    <p:sldId id="664" r:id="rId16"/>
    <p:sldId id="678" r:id="rId17"/>
    <p:sldId id="686" r:id="rId18"/>
    <p:sldId id="681" r:id="rId19"/>
    <p:sldId id="685" r:id="rId20"/>
    <p:sldId id="680" r:id="rId21"/>
    <p:sldId id="682" r:id="rId22"/>
    <p:sldId id="683" r:id="rId23"/>
    <p:sldId id="684" r:id="rId24"/>
    <p:sldId id="689" r:id="rId25"/>
    <p:sldId id="677" r:id="rId26"/>
    <p:sldId id="665" r:id="rId27"/>
    <p:sldId id="687" r:id="rId28"/>
    <p:sldId id="688" r:id="rId29"/>
    <p:sldId id="690" r:id="rId30"/>
    <p:sldId id="500" r:id="rId31"/>
    <p:sldId id="663" r:id="rId32"/>
    <p:sldId id="667" r:id="rId33"/>
    <p:sldId id="679" r:id="rId34"/>
    <p:sldId id="476" r:id="rId35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A00"/>
    <a:srgbClr val="ED21E7"/>
    <a:srgbClr val="103AC9"/>
    <a:srgbClr val="4FD358"/>
    <a:srgbClr val="9437FF"/>
    <a:srgbClr val="7A81FF"/>
    <a:srgbClr val="FF85FF"/>
    <a:srgbClr val="FFD579"/>
    <a:srgbClr val="256FC0"/>
    <a:srgbClr val="216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42"/>
    <p:restoredTop sz="66503" autoAdjust="0"/>
  </p:normalViewPr>
  <p:slideViewPr>
    <p:cSldViewPr snapToGrid="0" snapToObjects="1">
      <p:cViewPr>
        <p:scale>
          <a:sx n="71" d="100"/>
          <a:sy n="71" d="100"/>
        </p:scale>
        <p:origin x="1432" y="480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1573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F0A814-E159-894C-8692-31D5C36A64BD}" type="datetimeFigureOut">
              <a:rPr lang="en-US" smtClean="0">
                <a:latin typeface="Arial" charset="0"/>
              </a:rPr>
              <a:t>10/22/19</a:t>
            </a:fld>
            <a:endParaRPr lang="en-US" dirty="0">
              <a:latin typeface="Arial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Arial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39A7B8-3F3E-8A42-880B-CE0E7C88867F}" type="slidenum">
              <a:rPr lang="en-US" smtClean="0">
                <a:latin typeface="Arial" charset="0"/>
              </a:rPr>
              <a:t>‹#›</a:t>
            </a:fld>
            <a:endParaRPr lang="en-US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274457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rial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rial" charset="0"/>
              </a:defRPr>
            </a:lvl1pPr>
          </a:lstStyle>
          <a:p>
            <a:fld id="{70E50384-CE9B-A84A-859E-C8C6A6081C60}" type="datetimeFigureOut">
              <a:rPr lang="en-US" smtClean="0"/>
              <a:pPr/>
              <a:t>10/22/19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rial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rial" charset="0"/>
              </a:defRPr>
            </a:lvl1pPr>
          </a:lstStyle>
          <a:p>
            <a:fld id="{EDDE39F7-555F-4E49-87AD-0EBF9F90242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195010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b="0" i="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defTabSz="457200" rtl="0" eaLnBrk="1" latinLnBrk="0" hangingPunct="1">
      <a:defRPr sz="1200" b="0" i="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defTabSz="457200" rtl="0" eaLnBrk="1" latinLnBrk="0" hangingPunct="1">
      <a:defRPr sz="1200" b="0" i="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defTabSz="457200" rtl="0" eaLnBrk="1" latinLnBrk="0" hangingPunct="1">
      <a:defRPr sz="1200" b="0" i="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defTabSz="457200" rtl="0" eaLnBrk="1" latinLnBrk="0" hangingPunct="1">
      <a:defRPr sz="1200" b="0" i="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lvl="1" indent="-2286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Calibri" pitchFamily="34" charset="0"/>
              <a:buAutoNum type="arabicPeriod"/>
              <a:tabLst/>
              <a:defRPr/>
            </a:pPr>
            <a:r>
              <a:rPr lang="en-US" dirty="0"/>
              <a:t>This is a</a:t>
            </a:r>
            <a:r>
              <a:rPr lang="en-US" baseline="0" dirty="0"/>
              <a:t> technical dive into blockchain architectures. Presentations in the “Explored” series are:</a:t>
            </a:r>
          </a:p>
          <a:p>
            <a:pPr marL="685800" marR="0" lvl="1" indent="-2286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baseline="0" dirty="0"/>
              <a:t>IBM Blockchain Platform Explored: How the IBM Blockchain Platform works.</a:t>
            </a:r>
          </a:p>
          <a:p>
            <a:pPr marL="685800" marR="0" lvl="1" indent="-2286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baseline="0" dirty="0"/>
              <a:t>Architectures Explored: Good blockchain architectures</a:t>
            </a:r>
          </a:p>
          <a:p>
            <a:pPr marL="685800" marR="0" lvl="1" indent="-2286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baseline="0" dirty="0"/>
              <a:t>Fabric Explored: Technical dive on Hyperledger Fabric</a:t>
            </a:r>
          </a:p>
          <a:p>
            <a:pPr marL="685800" marR="0" lvl="1" indent="-2286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baseline="0" dirty="0"/>
              <a:t>Code IBP extension</a:t>
            </a:r>
          </a:p>
          <a:p>
            <a:pPr marL="1143000" marR="0" lvl="2" indent="-2286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baseline="0" dirty="0"/>
              <a:t> Technical demos:</a:t>
            </a:r>
          </a:p>
          <a:p>
            <a:pPr marL="1600200" marR="0" lvl="3" indent="-2286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baseline="0" dirty="0"/>
              <a:t>Coffee </a:t>
            </a:r>
            <a:r>
              <a:rPr lang="en-US" baseline="0" dirty="0" err="1"/>
              <a:t>BlockBean</a:t>
            </a:r>
            <a:r>
              <a:rPr lang="en-US" baseline="0" dirty="0"/>
              <a:t> - Fair Trade	</a:t>
            </a:r>
          </a:p>
          <a:p>
            <a:pPr marL="1600200" marR="0" lvl="3" indent="-2286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baseline="0" dirty="0"/>
              <a:t>Simple tic-tac-toe - follow along ( time permitting _</a:t>
            </a:r>
            <a:br>
              <a:rPr lang="en-US" baseline="0" dirty="0"/>
            </a:br>
            <a:r>
              <a:rPr lang="en-US" baseline="0" dirty="0"/>
              <a:t>Code IBP extension</a:t>
            </a:r>
          </a:p>
          <a:p>
            <a:pPr marL="685800" marR="0" lvl="1" indent="-2286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baseline="0" dirty="0"/>
              <a:t>Wrap</a:t>
            </a:r>
          </a:p>
          <a:p>
            <a:pPr marL="685800" marR="0" lvl="1" indent="-2286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baseline="0" dirty="0"/>
              <a:t>Q&amp;A</a:t>
            </a:r>
            <a:br>
              <a:rPr lang="en-US" baseline="0" dirty="0"/>
            </a:br>
            <a:r>
              <a:rPr lang="en-US" baseline="0" dirty="0"/>
              <a:t>			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DE39F7-555F-4E49-87AD-0EBF9F90242A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92236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1 dev n prod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</a:br>
            <a:endParaRPr lang="en-US" sz="1200" b="0" i="0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Endorse and updates the ledger.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Ledger lives here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Discoverable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add peers to increase performance - scale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hoz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+ load balance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DE39F7-555F-4E49-87AD-0EBF9F90242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3810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Heart consensus - solve double spending problem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Provides order of ops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before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creates the block signed and verified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Pass back to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commiting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peer to write to the ledger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#### 2 types </a:t>
            </a:r>
            <a:r>
              <a:rPr lang="en-US" sz="1200" b="1" i="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orderers</a:t>
            </a:r>
            <a:endParaRPr lang="en-US" sz="1200" b="0" i="0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Solo Order (dev/test) 1-instance </a:t>
            </a:r>
          </a:p>
          <a:p>
            <a:br>
              <a:rPr lang="en-US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Apache Kafka (production) - distributed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1000s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tx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/sec 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Server - pi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v.s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.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osZ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:)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DE39F7-555F-4E49-87AD-0EBF9F90242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3861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What - Connect the peers</a:t>
            </a:r>
          </a:p>
          <a:p>
            <a:r>
              <a:rPr lang="en-US" dirty="0"/>
              <a:t>&amp;&amp; Isolate –them Privacy – permissioned</a:t>
            </a:r>
          </a:p>
          <a:p>
            <a:endParaRPr lang="en-US" dirty="0"/>
          </a:p>
          <a:p>
            <a:r>
              <a:rPr lang="en-US" dirty="0"/>
              <a:t>Why? Not all parts of ledger should be shared  - therefor permissioned</a:t>
            </a:r>
          </a:p>
          <a:p>
            <a:endParaRPr lang="en-US" dirty="0"/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How? Each channel  in H.F. has it’s own Blockchain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br>
              <a:rPr lang="en-US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</a:br>
            <a:endParaRPr lang="en-US" sz="1200" b="0" i="0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DE39F7-555F-4E49-87AD-0EBF9F90242A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62204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Membership – identity - root of trust</a:t>
            </a:r>
          </a:p>
          <a:p>
            <a:endParaRPr lang="en-US" dirty="0"/>
          </a:p>
          <a:p>
            <a:r>
              <a:rPr lang="en-US" dirty="0"/>
              <a:t>Client </a:t>
            </a:r>
            <a:r>
              <a:rPr lang="en-US" dirty="0" err="1"/>
              <a:t>sdk</a:t>
            </a:r>
            <a:endParaRPr lang="en-US" dirty="0"/>
          </a:p>
          <a:p>
            <a:r>
              <a:rPr lang="en-US" dirty="0"/>
              <a:t>Unique not just one node in norm</a:t>
            </a:r>
          </a:p>
          <a:p>
            <a:endParaRPr lang="en-US" dirty="0"/>
          </a:p>
          <a:p>
            <a:r>
              <a:rPr lang="en-US" dirty="0"/>
              <a:t>3 nodes</a:t>
            </a:r>
          </a:p>
          <a:p>
            <a:endParaRPr lang="en-US" dirty="0"/>
          </a:p>
          <a:p>
            <a:r>
              <a:rPr lang="en-US" dirty="0"/>
              <a:t>endorser and </a:t>
            </a:r>
            <a:r>
              <a:rPr lang="en-US" dirty="0" err="1"/>
              <a:t>commiter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Midlle</a:t>
            </a:r>
            <a:r>
              <a:rPr lang="en-US" dirty="0"/>
              <a:t> green </a:t>
            </a:r>
            <a:r>
              <a:rPr lang="en-US" dirty="0" err="1"/>
              <a:t>orderer</a:t>
            </a:r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1 App </a:t>
            </a:r>
            <a:r>
              <a:rPr lang="en-US" dirty="0" err="1"/>
              <a:t>sdk</a:t>
            </a:r>
            <a:r>
              <a:rPr lang="en-US" dirty="0"/>
              <a:t> end proposal to endorser </a:t>
            </a:r>
          </a:p>
          <a:p>
            <a:r>
              <a:rPr lang="en-US" dirty="0"/>
              <a:t>2 exec cc</a:t>
            </a:r>
          </a:p>
          <a:p>
            <a:r>
              <a:rPr lang="en-US" dirty="0"/>
              <a:t>3 sends endorsement to client read-write set post </a:t>
            </a:r>
            <a:r>
              <a:rPr lang="en-US" dirty="0" err="1"/>
              <a:t>endorsemnt</a:t>
            </a:r>
            <a:endParaRPr lang="en-US" dirty="0"/>
          </a:p>
          <a:p>
            <a:r>
              <a:rPr lang="en-US" dirty="0"/>
              <a:t>4 submits transaction read-write set to ordering svc</a:t>
            </a:r>
          </a:p>
          <a:p>
            <a:r>
              <a:rPr lang="en-US" dirty="0"/>
              <a:t>5 batch/</a:t>
            </a:r>
            <a:r>
              <a:rPr lang="en-US" dirty="0" err="1"/>
              <a:t>async</a:t>
            </a:r>
            <a:r>
              <a:rPr lang="en-US" dirty="0"/>
              <a:t> consensus – heart of any Bch syst4m – trust</a:t>
            </a:r>
          </a:p>
          <a:p>
            <a:r>
              <a:rPr lang="en-US" dirty="0"/>
              <a:t>In H.F </a:t>
            </a:r>
            <a:r>
              <a:rPr lang="en-US" dirty="0" err="1"/>
              <a:t>consensum</a:t>
            </a:r>
            <a:r>
              <a:rPr lang="en-US" dirty="0"/>
              <a:t> mechanism is pluggable and tightly linked to the ENDORSE – ORDER –VALIDATION Model</a:t>
            </a:r>
          </a:p>
          <a:p>
            <a:r>
              <a:rPr lang="en-US" dirty="0"/>
              <a:t>Here validates each </a:t>
            </a:r>
            <a:r>
              <a:rPr lang="en-US" dirty="0" err="1"/>
              <a:t>tx</a:t>
            </a:r>
            <a:r>
              <a:rPr lang="en-US" dirty="0"/>
              <a:t> and commit block, validates endorsement policy  blocks are created – cryptography added </a:t>
            </a:r>
          </a:p>
          <a:p>
            <a:r>
              <a:rPr lang="en-US" dirty="0"/>
              <a:t>6 </a:t>
            </a:r>
            <a:r>
              <a:rPr lang="en-US" dirty="0" err="1"/>
              <a:t>bach</a:t>
            </a:r>
            <a:r>
              <a:rPr lang="en-US" dirty="0"/>
              <a:t> to </a:t>
            </a:r>
            <a:r>
              <a:rPr lang="en-US" dirty="0" err="1"/>
              <a:t>commiter</a:t>
            </a:r>
            <a:r>
              <a:rPr lang="en-US" dirty="0"/>
              <a:t> peers – </a:t>
            </a:r>
          </a:p>
          <a:p>
            <a:r>
              <a:rPr lang="en-US" dirty="0"/>
              <a:t>7 </a:t>
            </a:r>
            <a:r>
              <a:rPr lang="en-US" dirty="0" err="1"/>
              <a:t>comits</a:t>
            </a:r>
            <a:r>
              <a:rPr lang="en-US" dirty="0"/>
              <a:t> block to bch + world state </a:t>
            </a:r>
            <a:r>
              <a:rPr lang="en-US" dirty="0" err="1"/>
              <a:t>db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Alll</a:t>
            </a:r>
            <a:r>
              <a:rPr lang="en-US" dirty="0"/>
              <a:t> peers validation – ensure that all </a:t>
            </a:r>
            <a:r>
              <a:rPr lang="en-US" dirty="0" err="1"/>
              <a:t>tx</a:t>
            </a:r>
            <a:r>
              <a:rPr lang="en-US" dirty="0"/>
              <a:t> are true – commit to ledger – </a:t>
            </a:r>
          </a:p>
          <a:p>
            <a:r>
              <a:rPr lang="en-US" dirty="0"/>
              <a:t>8 notify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CA23C2C-3334-4B4F-92AB-A790C33FFEE9}" type="slidenum">
              <a:rPr kumimoji="0" lang="en-US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805946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en-US" dirty="0"/>
              <a:t>A developer will</a:t>
            </a:r>
            <a:r>
              <a:rPr lang="en-US" baseline="0" dirty="0"/>
              <a:t> create an application and smart contract (could be different developers)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/>
              <a:t>The application will invoke calls within the smart contract via an SDK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/>
              <a:t>Those calls are processed by the business logic within the smart contract</a:t>
            </a:r>
          </a:p>
          <a:p>
            <a:r>
              <a:rPr lang="en-US" baseline="0" dirty="0"/>
              <a:t>	- a ‘put’ or ‘delete’ command will go through consensus protocol selected and added to the blockchain</a:t>
            </a:r>
          </a:p>
          <a:p>
            <a:r>
              <a:rPr lang="en-US" baseline="0" dirty="0"/>
              <a:t>	- a ’get’ command can only read from the world state but is not recorded on the blockchain</a:t>
            </a:r>
          </a:p>
          <a:p>
            <a:pPr marL="171450" lvl="0" indent="-171450">
              <a:buFont typeface="Arial" charset="0"/>
              <a:buChar char="•"/>
            </a:pPr>
            <a:r>
              <a:rPr lang="en-US" baseline="0" dirty="0"/>
              <a:t>An application can access Block information via rest APIs such as get block height  </a:t>
            </a:r>
            <a:endParaRPr lang="en-US" dirty="0"/>
          </a:p>
          <a:p>
            <a:endParaRPr lang="en-US" dirty="0"/>
          </a:p>
          <a:p>
            <a:r>
              <a:rPr lang="en-US" dirty="0"/>
              <a:t>Note</a:t>
            </a:r>
            <a:r>
              <a:rPr lang="en-US" baseline="0" dirty="0"/>
              <a:t> the use of ‘</a:t>
            </a:r>
            <a:r>
              <a:rPr lang="en-US" dirty="0"/>
              <a:t>Delete’ here</a:t>
            </a:r>
            <a:r>
              <a:rPr lang="en-US" baseline="0" dirty="0"/>
              <a:t> </a:t>
            </a:r>
            <a:r>
              <a:rPr lang="mr-IN" baseline="0" dirty="0"/>
              <a:t>–</a:t>
            </a:r>
            <a:r>
              <a:rPr lang="en-US" baseline="0" dirty="0"/>
              <a:t> delete can delete keys from the world state database, but not transactions from the blockchain, which we’ve established is immutable.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581BF-D69D-4541-8E77-427F668A3326}" type="slidenum">
              <a:rPr lang="en-US" smtClean="0">
                <a:solidFill>
                  <a:prstClr val="black"/>
                </a:solidFill>
              </a:rPr>
              <a:pPr/>
              <a:t>14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82500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are about to explore how to demo a blockchain app with visual studio code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DE39F7-555F-4E49-87AD-0EBF9F90242A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80611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hub.docker.com</a:t>
            </a:r>
            <a:r>
              <a:rPr lang="en-US" dirty="0"/>
              <a:t>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DE39F7-555F-4E49-87AD-0EBF9F90242A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62180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Need a docker hub account to download!</a:t>
            </a:r>
          </a:p>
          <a:p>
            <a:endParaRPr lang="en-US" dirty="0"/>
          </a:p>
          <a:p>
            <a:r>
              <a:rPr lang="en-US" dirty="0"/>
              <a:t>Once installed on mac you </a:t>
            </a:r>
            <a:r>
              <a:rPr lang="en-US" dirty="0" err="1"/>
              <a:t>shoud</a:t>
            </a:r>
            <a:r>
              <a:rPr lang="en-US" dirty="0"/>
              <a:t> start </a:t>
            </a:r>
            <a:r>
              <a:rPr lang="en-US" dirty="0" err="1"/>
              <a:t>docker.app</a:t>
            </a:r>
            <a:r>
              <a:rPr lang="en-US" dirty="0"/>
              <a:t> and see it in your toolbar</a:t>
            </a:r>
          </a:p>
          <a:p>
            <a:r>
              <a:rPr lang="en-US" dirty="0"/>
              <a:t>Login via logging into to Icon on toolbar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DE39F7-555F-4E49-87AD-0EBF9F90242A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109508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DE39F7-555F-4E49-87AD-0EBF9F90242A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056333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May take a while depending on Bandwidth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The IBM Blockchain Platform extension helps developers to create, test and debug smart contracts, connect to Hyperledger Fabric environments, and build applications that transact on your blockchain network.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DE39F7-555F-4E49-87AD-0EBF9F90242A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93963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DE39F7-555F-4E49-87AD-0EBF9F90242A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30548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. Most investors in the commercial paper marketplace tend to hold it until </a:t>
            </a:r>
          </a:p>
          <a:p>
            <a:r>
              <a:rPr lang="en-US" dirty="0"/>
              <a:t>maturity, but there are varying marketplaces, options, and strategies … </a:t>
            </a:r>
            <a:br>
              <a:rPr lang="en-US" dirty="0"/>
            </a:br>
            <a:r>
              <a:rPr lang="en-US" dirty="0" err="1"/>
              <a:t>ar</a:t>
            </a:r>
            <a:r>
              <a:rPr lang="en-US" dirty="0"/>
              <a:t> beyond the scope of this little explainer.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DE39F7-555F-4E49-87AD-0EBF9F90242A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799115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developer.ibm.com</a:t>
            </a:r>
            <a:r>
              <a:rPr lang="en-US" dirty="0"/>
              <a:t>/tutorials/run-commercial-paper-smart-contract-with-ibm-blockchain-vscode-extension/</a:t>
            </a:r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Estimated time</a:t>
            </a:r>
          </a:p>
          <a:p>
            <a:r>
              <a:rPr lang="en-US" dirty="0"/>
              <a:t>After the prerequisites are installed, this should take approximately 45 minutes to complete.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DE39F7-555F-4E49-87AD-0EBF9F90242A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993217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Loopback4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DE39F7-555F-4E49-87AD-0EBF9F90242A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408589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developer.ibm.com</a:t>
            </a:r>
            <a:r>
              <a:rPr lang="en-US" dirty="0"/>
              <a:t>/tutorials/queries-commercial-paper-smart-contract-ibm-blockchain-vscode-extension/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DE39F7-555F-4E49-87AD-0EBF9F90242A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8430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developer.ibm.com</a:t>
            </a:r>
            <a:r>
              <a:rPr lang="en-US" dirty="0"/>
              <a:t>/tutorials/queries-commercial-paper-smart-contract-ibm-blockchain-vscode-extension/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DE39F7-555F-4E49-87AD-0EBF9F90242A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866011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dirty="0"/>
              <a:t>What next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Y</a:t>
            </a:r>
            <a:r>
              <a:rPr lang="en" dirty="0" err="1"/>
              <a:t>ou</a:t>
            </a:r>
            <a:r>
              <a:rPr lang="en" dirty="0"/>
              <a:t> have Developed your first Hyperledger Fabric application How to get it into  the cloud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" dirty="0"/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</a:t>
            </a:r>
            <a:r>
              <a:rPr lang="en" dirty="0"/>
              <a:t>any options now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J</a:t>
            </a:r>
            <a:r>
              <a:rPr lang="en" dirty="0" err="1"/>
              <a:t>ust</a:t>
            </a:r>
            <a:r>
              <a:rPr lang="en" dirty="0"/>
              <a:t> </a:t>
            </a:r>
            <a:r>
              <a:rPr lang="en" dirty="0" err="1"/>
              <a:t>annou</a:t>
            </a:r>
            <a:r>
              <a:rPr lang="en-US" dirty="0"/>
              <a:t>n</a:t>
            </a:r>
            <a:r>
              <a:rPr lang="en" dirty="0" err="1"/>
              <a:t>ce</a:t>
            </a:r>
            <a:r>
              <a:rPr lang="en" dirty="0"/>
              <a:t> IBP anywhere!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" dirty="0"/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" dirty="0"/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dirty="0"/>
              <a:t>A full-stack cloud platform that spans public, private and hybrid environments.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" dirty="0"/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dirty="0"/>
              <a:t>IBM cloud – </a:t>
            </a:r>
            <a:r>
              <a:rPr lang="en" dirty="0" err="1"/>
              <a:t>reliabily</a:t>
            </a:r>
            <a:r>
              <a:rPr lang="en" dirty="0"/>
              <a:t> – </a:t>
            </a:r>
            <a:r>
              <a:rPr lang="en" dirty="0" err="1"/>
              <a:t>scalabil</a:t>
            </a:r>
            <a:r>
              <a:rPr lang="en-US" dirty="0"/>
              <a:t>it</a:t>
            </a:r>
            <a:r>
              <a:rPr lang="en" dirty="0"/>
              <a:t>y – speed – IBM Garage / Consulting …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" dirty="0"/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dirty="0"/>
              <a:t>Build with a robust suite of advanced data and AI tools, and draw on deep industry expertise to help you on your journey to the cloud.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" dirty="0"/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sv-SE" dirty="0"/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sv-SE" dirty="0"/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v-SE" dirty="0"/>
              <a:t>--------------------------</a:t>
            </a:r>
          </a:p>
          <a:p>
            <a:endParaRPr lang="en-US" dirty="0"/>
          </a:p>
          <a:p>
            <a:endParaRPr lang="en-US" dirty="0"/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v-SE" dirty="0"/>
              <a:t>Hybrid Cloud on IBM Z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DE39F7-555F-4E49-87AD-0EBF9F90242A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537371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Distributed </a:t>
            </a:r>
            <a:r>
              <a:rPr lang="en-US" dirty="0" err="1"/>
              <a:t>Ledge</a:t>
            </a:r>
            <a:r>
              <a:rPr lang="en-US" sz="1200" dirty="0" err="1"/>
              <a:t>Develop</a:t>
            </a:r>
            <a:r>
              <a:rPr lang="en-US" sz="1200" dirty="0"/>
              <a:t> on a local laptop a prototype </a:t>
            </a:r>
            <a:endParaRPr lang="en-US" dirty="0"/>
          </a:p>
          <a:p>
            <a:endParaRPr lang="en-US" dirty="0"/>
          </a:p>
          <a:p>
            <a:r>
              <a:rPr lang="en-US" dirty="0"/>
              <a:t>Specifically Hyperledger Fabric and how it forms the foundation of IBM Blockchain Platforms</a:t>
            </a:r>
          </a:p>
          <a:p>
            <a:endParaRPr lang="en-US" dirty="0"/>
          </a:p>
          <a:p>
            <a:r>
              <a:rPr lang="en-US" dirty="0"/>
              <a:t>The adoption of blockchain will be a balancing act for an enterprise. </a:t>
            </a:r>
          </a:p>
          <a:p>
            <a:r>
              <a:rPr lang="en-US" dirty="0"/>
              <a:t>It will not only have to run, manage, and maintain its existing infrastructure but also </a:t>
            </a:r>
          </a:p>
          <a:p>
            <a:r>
              <a:rPr lang="en-US" dirty="0"/>
              <a:t>pave the way to this new computational model that promises to fundamentally change enterprises and even whole industries.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DE39F7-555F-4E49-87AD-0EBF9F90242A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047204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DE39F7-555F-4E49-87AD-0EBF9F90242A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083752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DE39F7-555F-4E49-87AD-0EBF9F90242A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799286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DE39F7-555F-4E49-87AD-0EBF9F90242A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76169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Storytelling, documentation, ecosystems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DE39F7-555F-4E49-87AD-0EBF9F90242A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04942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Satoshi Nakamoto – Bitcoin whitepaper outlined the mechanism of the blockchain to allow for digital currency double spending problem.</a:t>
            </a:r>
          </a:p>
          <a:p>
            <a:endParaRPr lang="en-US" dirty="0"/>
          </a:p>
          <a:p>
            <a:r>
              <a:rPr lang="en-US" dirty="0"/>
              <a:t>Ref: Software Engineering Daily -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/>
              <a:t>Melanie Swan</a:t>
            </a:r>
            <a:endParaRPr lang="en-US" sz="1200" b="0" i="0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DE39F7-555F-4E49-87AD-0EBF9F90242A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0703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Along with others, IBM identified that core aspects of Blockchains could be used for purposes that Crypto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Highlight key points – biz not </a:t>
            </a:r>
            <a:r>
              <a:rPr lang="en-US" dirty="0" err="1"/>
              <a:t>fuxn</a:t>
            </a:r>
            <a:r>
              <a:rPr lang="en-US" dirty="0"/>
              <a:t> in public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Mismatch biz network vs what other bch networks provided</a:t>
            </a:r>
          </a:p>
          <a:p>
            <a:r>
              <a:rPr lang="en-US" dirty="0"/>
              <a:t>Biz not </a:t>
            </a:r>
            <a:r>
              <a:rPr lang="en-US" dirty="0" err="1"/>
              <a:t>func</a:t>
            </a:r>
            <a:r>
              <a:rPr lang="en-US" dirty="0"/>
              <a:t> in public –partnerships and private relationships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Higher perf.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15 </a:t>
            </a:r>
            <a:r>
              <a:rPr lang="en-US" dirty="0" err="1"/>
              <a:t>tx</a:t>
            </a:r>
            <a:r>
              <a:rPr lang="en-US" dirty="0"/>
              <a:t>/sec </a:t>
            </a:r>
            <a:r>
              <a:rPr lang="en-US" dirty="0" err="1"/>
              <a:t>bitound</a:t>
            </a:r>
            <a:r>
              <a:rPr lang="en-US" dirty="0"/>
              <a:t> 3000 </a:t>
            </a:r>
            <a:r>
              <a:rPr lang="en-US" dirty="0" err="1"/>
              <a:t>tx</a:t>
            </a:r>
            <a:r>
              <a:rPr lang="en-US" dirty="0"/>
              <a:t>/sec – 25k </a:t>
            </a:r>
            <a:r>
              <a:rPr lang="en-US" dirty="0" err="1"/>
              <a:t>tx</a:t>
            </a:r>
            <a:r>
              <a:rPr lang="en-US" dirty="0"/>
              <a:t>/sec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Performance .5 million </a:t>
            </a:r>
            <a:r>
              <a:rPr lang="en-US" dirty="0" err="1"/>
              <a:t>tx</a:t>
            </a:r>
            <a:r>
              <a:rPr lang="en-US" dirty="0"/>
              <a:t> /min on Mainframe Hardware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Fab written in Go – pluggable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api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– Java JS or your own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Embed Ethereum VM – solidity good too!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No mining - gas biz make money by trading goods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5 Bch projects / framework – Fabric most popular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DE39F7-555F-4E49-87AD-0EBF9F90242A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21682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/>
              <a:t>2017</a:t>
            </a:r>
          </a:p>
          <a:p>
            <a:r>
              <a:rPr lang="en-US" sz="1200" dirty="0"/>
              <a:t>IBM becomes a founding member of Linux Foundation Hyperledger; donates code and intellectual property</a:t>
            </a:r>
          </a:p>
          <a:p>
            <a:r>
              <a:rPr lang="en-US" sz="1200" dirty="0"/>
              <a:t>2019 </a:t>
            </a:r>
            <a:endParaRPr lang="en-US" dirty="0"/>
          </a:p>
          <a:p>
            <a:r>
              <a:rPr lang="en-US" dirty="0"/>
              <a:t>IBM HL Fabric v1.4.x  LTS</a:t>
            </a:r>
          </a:p>
          <a:p>
            <a:r>
              <a:rPr lang="en-US" dirty="0"/>
              <a:t>Tool Composer has been deprecated !!</a:t>
            </a:r>
          </a:p>
          <a:p>
            <a:endParaRPr lang="en-US" dirty="0"/>
          </a:p>
          <a:p>
            <a:r>
              <a:rPr lang="en-US" dirty="0"/>
              <a:t>Other interesting Bch platforms :</a:t>
            </a:r>
          </a:p>
          <a:p>
            <a:r>
              <a:rPr lang="en-US" dirty="0"/>
              <a:t>Sawtooth ‘Proof of elapsed time’ leveraging Intel hardware ( </a:t>
            </a:r>
            <a:r>
              <a:rPr lang="en-US" dirty="0" err="1"/>
              <a:t>sgx</a:t>
            </a:r>
            <a:r>
              <a:rPr lang="en-US" dirty="0"/>
              <a:t>/low energy )</a:t>
            </a:r>
          </a:p>
          <a:p>
            <a:r>
              <a:rPr lang="en-US" dirty="0"/>
              <a:t>Burrow implementation of </a:t>
            </a:r>
            <a:r>
              <a:rPr lang="en-US" dirty="0" err="1"/>
              <a:t>Ethererum</a:t>
            </a:r>
            <a:r>
              <a:rPr lang="en-US" dirty="0"/>
              <a:t> VM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DE39F7-555F-4E49-87AD-0EBF9F90242A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53068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Single sentence that sums it up</a:t>
            </a:r>
          </a:p>
          <a:p>
            <a:endParaRPr lang="en-US" dirty="0"/>
          </a:p>
          <a:p>
            <a:r>
              <a:rPr lang="en-US" dirty="0"/>
              <a:t>Levin?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az-Cyrl-AZ" b="1" dirty="0"/>
              <a:t>Иван Ванков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Important -  not a single network like Bitcoin or Ethereum</a:t>
            </a:r>
          </a:p>
          <a:p>
            <a:endParaRPr lang="en-US" dirty="0"/>
          </a:p>
          <a:p>
            <a:r>
              <a:rPr lang="en-US" dirty="0"/>
              <a:t>But can be individually deployed for multiple use cases big / small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DE39F7-555F-4E49-87AD-0EBF9F90242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0466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Single sentence that sums it up – Read/paraphrase – Ivan on Blockchain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Watch </a:t>
            </a:r>
            <a:r>
              <a:rPr lang="en-US" dirty="0" err="1"/>
              <a:t>seriers</a:t>
            </a:r>
            <a:r>
              <a:rPr lang="en-US" dirty="0"/>
              <a:t> by Ivan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FFFF00"/>
                </a:solidFill>
              </a:rPr>
              <a:t>https://</a:t>
            </a:r>
            <a:r>
              <a:rPr lang="en-US" dirty="0" err="1">
                <a:solidFill>
                  <a:srgbClr val="FFFF00"/>
                </a:solidFill>
              </a:rPr>
              <a:t>www.youtube.com</a:t>
            </a:r>
            <a:r>
              <a:rPr lang="en-US" dirty="0">
                <a:solidFill>
                  <a:srgbClr val="FFFF00"/>
                </a:solidFill>
              </a:rPr>
              <a:t>/</a:t>
            </a:r>
            <a:r>
              <a:rPr lang="en-US" dirty="0" err="1">
                <a:solidFill>
                  <a:srgbClr val="FFFF00"/>
                </a:solidFill>
              </a:rPr>
              <a:t>watch?v</a:t>
            </a:r>
            <a:r>
              <a:rPr lang="en-US" dirty="0">
                <a:solidFill>
                  <a:srgbClr val="FFFF00"/>
                </a:solidFill>
              </a:rPr>
              <a:t>=BLT-nCdsS4I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DE39F7-555F-4E49-87AD-0EBF9F90242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5200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Fabric CA [optional]</a:t>
            </a:r>
            <a:endParaRPr lang="en-US" sz="1200" b="0" i="0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High quality tool - Certificate Authority Service</a:t>
            </a:r>
          </a:p>
          <a:p>
            <a:br>
              <a:rPr lang="en-US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x509 (Hardware Secure modules)</a:t>
            </a:r>
          </a:p>
          <a:p>
            <a:br>
              <a:rPr lang="en-US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`certificate issue generate for each user`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can add attributes ...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&gt; roles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&gt; account number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chain code can read this information and make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business decisions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* register users - enrollment *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username, cert life span or other data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from or your own AD/LDAP </a:t>
            </a:r>
          </a:p>
          <a:p>
            <a:br>
              <a:rPr lang="en-US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Can chain CA Root Chain as long as you want</a:t>
            </a:r>
          </a:p>
          <a:p>
            <a:br>
              <a:rPr lang="en-US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</a:br>
            <a:br>
              <a:rPr lang="en-US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`Cert lives on the SDK - Client APP -- All operation or request must be signed`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this data is on the blockchain - for tracking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DE39F7-555F-4E49-87AD-0EBF9F90242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2706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emf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emf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tiff"/><Relationship Id="rId3" Type="http://schemas.openxmlformats.org/officeDocument/2006/relationships/image" Target="../media/image1.emf"/><Relationship Id="rId7" Type="http://schemas.openxmlformats.org/officeDocument/2006/relationships/image" Target="../media/image12.tif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microsoft.com/office/2007/relationships/hdphoto" Target="../media/hdphoto1.wdp"/><Relationship Id="rId5" Type="http://schemas.openxmlformats.org/officeDocument/2006/relationships/image" Target="../media/image11.png"/><Relationship Id="rId4" Type="http://schemas.openxmlformats.org/officeDocument/2006/relationships/image" Target="../media/image2.emf"/></Relationships>
</file>

<file path=ppt/slideLayouts/_rels/slideLayout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tiff"/><Relationship Id="rId3" Type="http://schemas.openxmlformats.org/officeDocument/2006/relationships/image" Target="../media/image2.emf"/><Relationship Id="rId7" Type="http://schemas.openxmlformats.org/officeDocument/2006/relationships/image" Target="../media/image12.tif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microsoft.com/office/2007/relationships/hdphoto" Target="../media/hdphoto2.wdp"/><Relationship Id="rId5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D75B7A-74AF-EE4F-B9B9-0A86C1C9DD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0CB25B3-A975-994A-BBF8-A3498802EB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166968-0E10-814B-9D74-AB76FC88EA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7A8D3B-8937-8F42-A665-0F18AB317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@gsteinfeld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6D1C51-BB14-2E4F-8EE6-CC3C2C5D0E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67007D-0DDB-BB4B-84CB-CF6F0D48697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51502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78C208-C3CD-B840-80D1-E7729667DC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229FAA-CAF3-0E41-AD8A-E3CA5AAF4B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64897D-EFCB-FF47-81A6-1D6643F011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EA202-F6F3-6448-A49C-B6DF2FF0176A}" type="datetimeFigureOut">
              <a:rPr lang="en-US" smtClean="0"/>
              <a:t>10/22/19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F07519-1EA0-D84D-A9C8-9EB306277E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618024-327E-8E40-96AF-616BAF7A5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023E7-DEDA-AF4D-9240-DC9C2D6010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804980"/>
      </p:ext>
    </p:extLst>
  </p:cSld>
  <p:clrMapOvr>
    <a:masterClrMapping/>
  </p:clrMapOvr>
  <p:hf sldNum="0"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E1CAB16-C9D3-8849-82C3-DC906021349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3417541-ADE6-CF45-88E4-527F5C53DE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02AD47-4EA7-7B44-86FE-22E9E356A3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EA202-F6F3-6448-A49C-B6DF2FF0176A}" type="datetimeFigureOut">
              <a:rPr lang="en-US" smtClean="0"/>
              <a:t>10/22/19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89FED3-5512-9F47-A521-678EE21EE2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05144A-7DA3-CA49-A1A5-47836B1080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023E7-DEDA-AF4D-9240-DC9C2D6010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55286"/>
      </p:ext>
    </p:extLst>
  </p:cSld>
  <p:clrMapOvr>
    <a:masterClrMapping/>
  </p:clrMapOvr>
  <p:hf sldNum="0"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tro –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25730" y="139700"/>
            <a:ext cx="6083300" cy="495300"/>
          </a:xfrm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Presentation title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125730" y="2530534"/>
            <a:ext cx="3048000" cy="755434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400" i="1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Presenter information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25730" y="750463"/>
            <a:ext cx="6097269" cy="801066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pic>
        <p:nvPicPr>
          <p:cNvPr id="9" name="Picture 8" descr="BlockchainLogo_White.eps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5731" y="4764534"/>
            <a:ext cx="1348088" cy="146304"/>
          </a:xfrm>
          <a:prstGeom prst="rect">
            <a:avLst/>
          </a:prstGeom>
        </p:spPr>
      </p:pic>
      <p:pic>
        <p:nvPicPr>
          <p:cNvPr id="12" name="Picture 11" descr="IBMLogo_White.eps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55249" y="4764534"/>
            <a:ext cx="392601" cy="14630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105976" y="952432"/>
            <a:ext cx="3759201" cy="3759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2435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pos="144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vider">
    <p:bg>
      <p:bgPr>
        <a:solidFill>
          <a:srgbClr val="003BC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 userDrawn="1"/>
        </p:nvSpPr>
        <p:spPr>
          <a:xfrm>
            <a:off x="8524240" y="4523739"/>
            <a:ext cx="619760" cy="619760"/>
          </a:xfrm>
          <a:prstGeom prst="rect">
            <a:avLst/>
          </a:prstGeom>
          <a:solidFill>
            <a:srgbClr val="003BC9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125731" y="997370"/>
            <a:ext cx="7138422" cy="1807745"/>
          </a:xfrm>
        </p:spPr>
        <p:txBody>
          <a:bodyPr>
            <a:normAutofit/>
          </a:bodyPr>
          <a:lstStyle>
            <a:lvl1pPr marL="0" indent="0">
              <a:buNone/>
              <a:defRPr sz="3200" b="0">
                <a:ln>
                  <a:noFill/>
                </a:ln>
                <a:solidFill>
                  <a:schemeClr val="bg1"/>
                </a:solidFill>
              </a:defRPr>
            </a:lvl1pPr>
            <a:lvl2pPr>
              <a:defRPr>
                <a:ln>
                  <a:noFill/>
                </a:ln>
                <a:solidFill>
                  <a:schemeClr val="accent1"/>
                </a:solidFill>
              </a:defRPr>
            </a:lvl2pPr>
            <a:lvl3pPr>
              <a:defRPr>
                <a:ln>
                  <a:noFill/>
                </a:ln>
                <a:solidFill>
                  <a:schemeClr val="accent1"/>
                </a:solidFill>
              </a:defRPr>
            </a:lvl3pPr>
            <a:lvl4pPr>
              <a:defRPr>
                <a:ln>
                  <a:noFill/>
                </a:ln>
                <a:solidFill>
                  <a:schemeClr val="accent1"/>
                </a:solidFill>
              </a:defRPr>
            </a:lvl4pPr>
            <a:lvl5pPr>
              <a:defRPr>
                <a:ln>
                  <a:noFill/>
                </a:ln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Divider title</a:t>
            </a:r>
          </a:p>
        </p:txBody>
      </p:sp>
      <p:pic>
        <p:nvPicPr>
          <p:cNvPr id="2" name="Picture 1" descr="BlockchainLogo_White.eps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5731" y="4764534"/>
            <a:ext cx="1348088" cy="146304"/>
          </a:xfrm>
          <a:prstGeom prst="rect">
            <a:avLst/>
          </a:prstGeom>
        </p:spPr>
      </p:pic>
      <p:pic>
        <p:nvPicPr>
          <p:cNvPr id="3" name="Picture 2" descr="IBMLogo_White.eps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55249" y="4764534"/>
            <a:ext cx="392601" cy="146304"/>
          </a:xfrm>
          <a:prstGeom prst="rect">
            <a:avLst/>
          </a:prstGeom>
        </p:spPr>
      </p:pic>
      <p:pic>
        <p:nvPicPr>
          <p:cNvPr id="8" name="Picture 7" descr="BLOCKCHAIN5_MARK_BLUE.png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22478" y="965200"/>
            <a:ext cx="3746505" cy="3746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6884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pos="144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-Width Cop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125730" y="1269882"/>
            <a:ext cx="8897424" cy="2966219"/>
          </a:xfrm>
        </p:spPr>
        <p:txBody>
          <a:bodyPr>
            <a:normAutofit/>
          </a:bodyPr>
          <a:lstStyle>
            <a:lvl1pPr marL="171450" indent="-171450">
              <a:buFont typeface="Arial"/>
              <a:buChar char="•"/>
              <a:defRPr sz="1200" baseline="0"/>
            </a:lvl1pPr>
          </a:lstStyle>
          <a:p>
            <a:pPr lvl="0"/>
            <a:r>
              <a:rPr lang="en-US" dirty="0"/>
              <a:t>Content</a:t>
            </a:r>
          </a:p>
        </p:txBody>
      </p:sp>
      <p:pic>
        <p:nvPicPr>
          <p:cNvPr id="9" name="Picture 8" descr="BlockchainLogo_White.eps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5731" y="4764534"/>
            <a:ext cx="1348088" cy="146304"/>
          </a:xfrm>
          <a:prstGeom prst="rect">
            <a:avLst/>
          </a:prstGeom>
        </p:spPr>
      </p:pic>
      <p:pic>
        <p:nvPicPr>
          <p:cNvPr id="10" name="Picture 9" descr="IBMLogo_White.eps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55249" y="4764534"/>
            <a:ext cx="392601" cy="146304"/>
          </a:xfrm>
          <a:prstGeom prst="rect">
            <a:avLst/>
          </a:prstGeom>
        </p:spPr>
      </p:pic>
      <p:sp>
        <p:nvSpPr>
          <p:cNvPr id="13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125730" y="144464"/>
            <a:ext cx="7768590" cy="1011698"/>
          </a:xfrm>
        </p:spPr>
        <p:txBody>
          <a:bodyPr/>
          <a:lstStyle>
            <a:lvl1pPr marL="0" indent="0">
              <a:buNone/>
              <a:defRPr sz="2400" b="0">
                <a:ln>
                  <a:noFill/>
                </a:ln>
                <a:solidFill>
                  <a:srgbClr val="0064FF"/>
                </a:solidFill>
                <a:latin typeface="Arial"/>
                <a:cs typeface="Arial"/>
              </a:defRPr>
            </a:lvl1pPr>
            <a:lvl2pPr>
              <a:defRPr>
                <a:ln>
                  <a:noFill/>
                </a:ln>
                <a:solidFill>
                  <a:schemeClr val="accent1"/>
                </a:solidFill>
              </a:defRPr>
            </a:lvl2pPr>
            <a:lvl3pPr>
              <a:defRPr>
                <a:ln>
                  <a:noFill/>
                </a:ln>
                <a:solidFill>
                  <a:schemeClr val="accent1"/>
                </a:solidFill>
              </a:defRPr>
            </a:lvl3pPr>
            <a:lvl4pPr>
              <a:defRPr>
                <a:ln>
                  <a:noFill/>
                </a:ln>
                <a:solidFill>
                  <a:schemeClr val="accent1"/>
                </a:solidFill>
              </a:defRPr>
            </a:lvl4pPr>
            <a:lvl5pPr>
              <a:defRPr>
                <a:ln>
                  <a:noFill/>
                </a:ln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Headline</a:t>
            </a:r>
          </a:p>
        </p:txBody>
      </p:sp>
      <p:pic>
        <p:nvPicPr>
          <p:cNvPr id="8" name="Picture 7" descr="BLOCKCHAIN4_MARK_BLUE.png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8267499" y="260345"/>
            <a:ext cx="871537" cy="639771"/>
          </a:xfrm>
          <a:prstGeom prst="rect">
            <a:avLst/>
          </a:prstGeom>
        </p:spPr>
      </p:pic>
      <p:sp>
        <p:nvSpPr>
          <p:cNvPr id="14" name="TextBox 13"/>
          <p:cNvSpPr txBox="1"/>
          <p:nvPr userDrawn="1"/>
        </p:nvSpPr>
        <p:spPr>
          <a:xfrm>
            <a:off x="8562694" y="4920492"/>
            <a:ext cx="52832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13620BF-9500-5846-90F5-A7283DB76046}" type="slidenum">
              <a:rPr lang="en-US" sz="900" smtClean="0">
                <a:solidFill>
                  <a:schemeClr val="accent3"/>
                </a:solidFill>
              </a:rPr>
              <a:pPr algn="r"/>
              <a:t>‹#›</a:t>
            </a:fld>
            <a:endParaRPr lang="en-US" sz="9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95380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 – Blue">
    <p:bg>
      <p:bgPr>
        <a:solidFill>
          <a:srgbClr val="003BC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BLOCKCHAIN5_MARK_BLUE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22478" y="965200"/>
            <a:ext cx="3746505" cy="3746505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25730" y="139700"/>
            <a:ext cx="6083300" cy="495300"/>
          </a:xfrm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Presentation title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125730" y="2530534"/>
            <a:ext cx="3048000" cy="755434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400" i="1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Presenter information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25730" y="750463"/>
            <a:ext cx="6097269" cy="801066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pic>
        <p:nvPicPr>
          <p:cNvPr id="15" name="Picture 14" descr="BlockchainLogo_White.eps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5731" y="4764534"/>
            <a:ext cx="1348088" cy="146304"/>
          </a:xfrm>
          <a:prstGeom prst="rect">
            <a:avLst/>
          </a:prstGeom>
        </p:spPr>
      </p:pic>
      <p:pic>
        <p:nvPicPr>
          <p:cNvPr id="16" name="Picture 15" descr="IBMLogo_White.eps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55249" y="4764534"/>
            <a:ext cx="392601" cy="146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9800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  <p15:guide id="3" pos="144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-Width Cop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125730" y="144464"/>
            <a:ext cx="7768590" cy="1011698"/>
          </a:xfrm>
        </p:spPr>
        <p:txBody>
          <a:bodyPr/>
          <a:lstStyle>
            <a:lvl1pPr marL="0" indent="0">
              <a:buNone/>
              <a:defRPr sz="2400" b="0">
                <a:ln>
                  <a:noFill/>
                </a:ln>
                <a:solidFill>
                  <a:srgbClr val="0064FF"/>
                </a:solidFill>
                <a:latin typeface="Arial"/>
                <a:cs typeface="Arial"/>
              </a:defRPr>
            </a:lvl1pPr>
            <a:lvl2pPr>
              <a:defRPr>
                <a:ln>
                  <a:noFill/>
                </a:ln>
                <a:solidFill>
                  <a:schemeClr val="accent1"/>
                </a:solidFill>
              </a:defRPr>
            </a:lvl2pPr>
            <a:lvl3pPr>
              <a:defRPr>
                <a:ln>
                  <a:noFill/>
                </a:ln>
                <a:solidFill>
                  <a:schemeClr val="accent1"/>
                </a:solidFill>
              </a:defRPr>
            </a:lvl3pPr>
            <a:lvl4pPr>
              <a:defRPr>
                <a:ln>
                  <a:noFill/>
                </a:ln>
                <a:solidFill>
                  <a:schemeClr val="accent1"/>
                </a:solidFill>
              </a:defRPr>
            </a:lvl4pPr>
            <a:lvl5pPr>
              <a:defRPr>
                <a:ln>
                  <a:noFill/>
                </a:ln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Headline</a:t>
            </a:r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125730" y="1269882"/>
            <a:ext cx="8897424" cy="2966219"/>
          </a:xfrm>
        </p:spPr>
        <p:txBody>
          <a:bodyPr>
            <a:normAutofit/>
          </a:bodyPr>
          <a:lstStyle>
            <a:lvl1pPr marL="171450" indent="-171450">
              <a:buFont typeface="Arial"/>
              <a:buChar char="•"/>
              <a:defRPr sz="1200" baseline="0"/>
            </a:lvl1pPr>
          </a:lstStyle>
          <a:p>
            <a:pPr lvl="0"/>
            <a:r>
              <a:rPr lang="en-US" dirty="0"/>
              <a:t>Content</a:t>
            </a:r>
          </a:p>
        </p:txBody>
      </p:sp>
      <p:pic>
        <p:nvPicPr>
          <p:cNvPr id="2" name="Picture 1" descr="BlockchainLogo_DarkGray.eps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5730" y="4764534"/>
            <a:ext cx="1348087" cy="146304"/>
          </a:xfrm>
          <a:prstGeom prst="rect">
            <a:avLst/>
          </a:prstGeom>
        </p:spPr>
      </p:pic>
      <p:pic>
        <p:nvPicPr>
          <p:cNvPr id="4" name="Picture 3" descr="IBMLogo_DarkGray.eps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30554" y="4764534"/>
            <a:ext cx="392600" cy="146304"/>
          </a:xfrm>
          <a:prstGeom prst="rect">
            <a:avLst/>
          </a:prstGeom>
        </p:spPr>
      </p:pic>
      <p:pic>
        <p:nvPicPr>
          <p:cNvPr id="7" name="Picture 6" descr="BLOCKCHAIN4_MARK_BLUE.png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8267499" y="260345"/>
            <a:ext cx="871537" cy="639771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8562694" y="4920492"/>
            <a:ext cx="52832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13620BF-9500-5846-90F5-A7283DB76046}" type="slidenum">
              <a:rPr lang="en-US" sz="900" smtClean="0">
                <a:solidFill>
                  <a:schemeClr val="accent3"/>
                </a:solidFill>
              </a:rPr>
              <a:pPr algn="r"/>
              <a:t>‹#›</a:t>
            </a:fld>
            <a:endParaRPr lang="en-US" sz="9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43530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ull-Width Cop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lockchainLogo_DarkGray.eps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5730" y="4764534"/>
            <a:ext cx="1348087" cy="146304"/>
          </a:xfrm>
          <a:prstGeom prst="rect">
            <a:avLst/>
          </a:prstGeom>
        </p:spPr>
      </p:pic>
      <p:pic>
        <p:nvPicPr>
          <p:cNvPr id="4" name="Picture 3" descr="IBMLogo_DarkGray.eps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30554" y="4764534"/>
            <a:ext cx="392600" cy="146304"/>
          </a:xfrm>
          <a:prstGeom prst="rect">
            <a:avLst/>
          </a:prstGeom>
        </p:spPr>
      </p:pic>
      <p:sp>
        <p:nvSpPr>
          <p:cNvPr id="5" name="Content Placeholder 4"/>
          <p:cNvSpPr>
            <a:spLocks noGrp="1"/>
          </p:cNvSpPr>
          <p:nvPr>
            <p:ph sz="quarter" idx="24" hasCustomPrompt="1"/>
          </p:nvPr>
        </p:nvSpPr>
        <p:spPr>
          <a:xfrm>
            <a:off x="125413" y="1270000"/>
            <a:ext cx="4376737" cy="2965450"/>
          </a:xfrm>
        </p:spPr>
        <p:txBody>
          <a:bodyPr>
            <a:normAutofit/>
          </a:bodyPr>
          <a:lstStyle>
            <a:lvl1pPr marL="0" indent="0">
              <a:buNone/>
              <a:defRPr sz="1200" baseline="0"/>
            </a:lvl1pPr>
          </a:lstStyle>
          <a:p>
            <a:pPr lvl="0"/>
            <a:r>
              <a:rPr lang="en-US" dirty="0"/>
              <a:t>Content</a:t>
            </a:r>
          </a:p>
        </p:txBody>
      </p:sp>
      <p:sp>
        <p:nvSpPr>
          <p:cNvPr id="10" name="Content Placeholder 4"/>
          <p:cNvSpPr>
            <a:spLocks noGrp="1"/>
          </p:cNvSpPr>
          <p:nvPr>
            <p:ph sz="quarter" idx="25" hasCustomPrompt="1"/>
          </p:nvPr>
        </p:nvSpPr>
        <p:spPr>
          <a:xfrm>
            <a:off x="4646417" y="1270000"/>
            <a:ext cx="4376737" cy="2965450"/>
          </a:xfrm>
        </p:spPr>
        <p:txBody>
          <a:bodyPr>
            <a:normAutofit/>
          </a:bodyPr>
          <a:lstStyle>
            <a:lvl1pPr marL="0" indent="0">
              <a:buNone/>
              <a:defRPr sz="1200" baseline="0"/>
            </a:lvl1pPr>
          </a:lstStyle>
          <a:p>
            <a:pPr lvl="0"/>
            <a:r>
              <a:rPr lang="en-US" dirty="0"/>
              <a:t>Content</a:t>
            </a:r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125730" y="144464"/>
            <a:ext cx="7768590" cy="1011698"/>
          </a:xfrm>
        </p:spPr>
        <p:txBody>
          <a:bodyPr/>
          <a:lstStyle>
            <a:lvl1pPr marL="0" indent="0">
              <a:buNone/>
              <a:defRPr sz="2400" b="0">
                <a:ln>
                  <a:noFill/>
                </a:ln>
                <a:solidFill>
                  <a:srgbClr val="0064FF"/>
                </a:solidFill>
                <a:latin typeface="Arial"/>
                <a:cs typeface="Arial"/>
              </a:defRPr>
            </a:lvl1pPr>
            <a:lvl2pPr>
              <a:defRPr>
                <a:ln>
                  <a:noFill/>
                </a:ln>
                <a:solidFill>
                  <a:schemeClr val="accent1"/>
                </a:solidFill>
              </a:defRPr>
            </a:lvl2pPr>
            <a:lvl3pPr>
              <a:defRPr>
                <a:ln>
                  <a:noFill/>
                </a:ln>
                <a:solidFill>
                  <a:schemeClr val="accent1"/>
                </a:solidFill>
              </a:defRPr>
            </a:lvl3pPr>
            <a:lvl4pPr>
              <a:defRPr>
                <a:ln>
                  <a:noFill/>
                </a:ln>
                <a:solidFill>
                  <a:schemeClr val="accent1"/>
                </a:solidFill>
              </a:defRPr>
            </a:lvl4pPr>
            <a:lvl5pPr>
              <a:defRPr>
                <a:ln>
                  <a:noFill/>
                </a:ln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Headline</a:t>
            </a:r>
          </a:p>
        </p:txBody>
      </p:sp>
      <p:pic>
        <p:nvPicPr>
          <p:cNvPr id="12" name="Picture 11" descr="BLOCKCHAIN4_MARK_BLUE.png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8267499" y="260345"/>
            <a:ext cx="871537" cy="639771"/>
          </a:xfrm>
          <a:prstGeom prst="rect">
            <a:avLst/>
          </a:prstGeom>
        </p:spPr>
      </p:pic>
      <p:sp>
        <p:nvSpPr>
          <p:cNvPr id="13" name="TextBox 12"/>
          <p:cNvSpPr txBox="1"/>
          <p:nvPr userDrawn="1"/>
        </p:nvSpPr>
        <p:spPr>
          <a:xfrm>
            <a:off x="8562694" y="4920492"/>
            <a:ext cx="52832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13620BF-9500-5846-90F5-A7283DB76046}" type="slidenum">
              <a:rPr lang="en-US" sz="900" smtClean="0">
                <a:solidFill>
                  <a:schemeClr val="accent3"/>
                </a:solidFill>
              </a:rPr>
              <a:pPr algn="r"/>
              <a:t>‹#›</a:t>
            </a:fld>
            <a:endParaRPr lang="en-US" sz="9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9253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py w/ Supporting Object">
    <p:bg>
      <p:bgPr>
        <a:solidFill>
          <a:schemeClr val="bg1"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125730" y="144464"/>
            <a:ext cx="3523340" cy="3068150"/>
          </a:xfrm>
        </p:spPr>
        <p:txBody>
          <a:bodyPr/>
          <a:lstStyle>
            <a:lvl1pPr marL="0" indent="0">
              <a:buNone/>
              <a:defRPr sz="2400" b="0">
                <a:ln>
                  <a:noFill/>
                </a:ln>
                <a:solidFill>
                  <a:srgbClr val="0064FF"/>
                </a:solidFill>
                <a:latin typeface="Arial"/>
                <a:cs typeface="Arial"/>
              </a:defRPr>
            </a:lvl1pPr>
            <a:lvl2pPr>
              <a:defRPr>
                <a:ln>
                  <a:noFill/>
                </a:ln>
                <a:solidFill>
                  <a:schemeClr val="accent1"/>
                </a:solidFill>
              </a:defRPr>
            </a:lvl2pPr>
            <a:lvl3pPr>
              <a:defRPr>
                <a:ln>
                  <a:noFill/>
                </a:ln>
                <a:solidFill>
                  <a:schemeClr val="accent1"/>
                </a:solidFill>
              </a:defRPr>
            </a:lvl3pPr>
            <a:lvl4pPr>
              <a:defRPr>
                <a:ln>
                  <a:noFill/>
                </a:ln>
                <a:solidFill>
                  <a:schemeClr val="accent1"/>
                </a:solidFill>
              </a:defRPr>
            </a:lvl4pPr>
            <a:lvl5pPr>
              <a:defRPr>
                <a:ln>
                  <a:noFill/>
                </a:ln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Headline</a:t>
            </a:r>
          </a:p>
        </p:txBody>
      </p:sp>
      <p:pic>
        <p:nvPicPr>
          <p:cNvPr id="2" name="Picture 1" descr="BlockchainLogo_DarkGray.eps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5730" y="4764534"/>
            <a:ext cx="1348087" cy="146304"/>
          </a:xfrm>
          <a:prstGeom prst="rect">
            <a:avLst/>
          </a:prstGeom>
        </p:spPr>
      </p:pic>
      <p:pic>
        <p:nvPicPr>
          <p:cNvPr id="6" name="Picture 5" descr="3Grid_Light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6651" y="236918"/>
            <a:ext cx="6353438" cy="4669664"/>
          </a:xfrm>
          <a:prstGeom prst="rect">
            <a:avLst/>
          </a:prstGeom>
        </p:spPr>
      </p:pic>
      <p:sp>
        <p:nvSpPr>
          <p:cNvPr id="9" name="Content Placeholder 4"/>
          <p:cNvSpPr>
            <a:spLocks noGrp="1"/>
          </p:cNvSpPr>
          <p:nvPr>
            <p:ph sz="quarter" idx="24" hasCustomPrompt="1"/>
          </p:nvPr>
        </p:nvSpPr>
        <p:spPr>
          <a:xfrm>
            <a:off x="4085966" y="341163"/>
            <a:ext cx="1495648" cy="131815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 baseline="0"/>
            </a:lvl1pPr>
          </a:lstStyle>
          <a:p>
            <a:pPr lvl="0"/>
            <a:r>
              <a:rPr lang="en-US" dirty="0"/>
              <a:t>Content</a:t>
            </a:r>
          </a:p>
        </p:txBody>
      </p:sp>
      <p:sp>
        <p:nvSpPr>
          <p:cNvPr id="10" name="Content Placeholder 4"/>
          <p:cNvSpPr>
            <a:spLocks noGrp="1"/>
          </p:cNvSpPr>
          <p:nvPr>
            <p:ph sz="quarter" idx="25" hasCustomPrompt="1"/>
          </p:nvPr>
        </p:nvSpPr>
        <p:spPr>
          <a:xfrm>
            <a:off x="5773819" y="1922893"/>
            <a:ext cx="1495648" cy="131815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 baseline="0"/>
            </a:lvl1pPr>
          </a:lstStyle>
          <a:p>
            <a:pPr lvl="0"/>
            <a:r>
              <a:rPr lang="en-US" dirty="0"/>
              <a:t>Content</a:t>
            </a:r>
          </a:p>
        </p:txBody>
      </p:sp>
      <p:sp>
        <p:nvSpPr>
          <p:cNvPr id="13" name="Content Placeholder 4"/>
          <p:cNvSpPr>
            <a:spLocks noGrp="1"/>
          </p:cNvSpPr>
          <p:nvPr>
            <p:ph sz="quarter" idx="27" hasCustomPrompt="1"/>
          </p:nvPr>
        </p:nvSpPr>
        <p:spPr>
          <a:xfrm>
            <a:off x="7461672" y="3523577"/>
            <a:ext cx="1495648" cy="131815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 baseline="0"/>
            </a:lvl1pPr>
          </a:lstStyle>
          <a:p>
            <a:pPr lvl="0"/>
            <a:r>
              <a:rPr lang="en-US" dirty="0"/>
              <a:t>Content</a:t>
            </a:r>
          </a:p>
        </p:txBody>
      </p:sp>
      <p:pic>
        <p:nvPicPr>
          <p:cNvPr id="11" name="Picture 10" descr="IBMLogo_DarkGray.eps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30554" y="4764534"/>
            <a:ext cx="392600" cy="146304"/>
          </a:xfrm>
          <a:prstGeom prst="rect">
            <a:avLst/>
          </a:prstGeom>
        </p:spPr>
      </p:pic>
      <p:sp>
        <p:nvSpPr>
          <p:cNvPr id="12" name="TextBox 11"/>
          <p:cNvSpPr txBox="1"/>
          <p:nvPr userDrawn="1"/>
        </p:nvSpPr>
        <p:spPr>
          <a:xfrm>
            <a:off x="8562694" y="4920492"/>
            <a:ext cx="52832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13620BF-9500-5846-90F5-A7283DB76046}" type="slidenum">
              <a:rPr lang="en-US" sz="900" smtClean="0">
                <a:solidFill>
                  <a:schemeClr val="accent3"/>
                </a:solidFill>
              </a:rPr>
              <a:pPr algn="r"/>
              <a:t>‹#›</a:t>
            </a:fld>
            <a:endParaRPr lang="en-US" sz="9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501960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Colum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lockchainLogo_DarkGray.eps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5730" y="4764534"/>
            <a:ext cx="1348087" cy="146304"/>
          </a:xfrm>
          <a:prstGeom prst="rect">
            <a:avLst/>
          </a:prstGeom>
        </p:spPr>
      </p:pic>
      <p:pic>
        <p:nvPicPr>
          <p:cNvPr id="4" name="Picture 3" descr="IBMLogo_DarkGray.eps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30554" y="4764534"/>
            <a:ext cx="392600" cy="146304"/>
          </a:xfrm>
          <a:prstGeom prst="rect">
            <a:avLst/>
          </a:prstGeom>
        </p:spPr>
      </p:pic>
      <p:sp>
        <p:nvSpPr>
          <p:cNvPr id="5" name="Content Placeholder 4"/>
          <p:cNvSpPr>
            <a:spLocks noGrp="1"/>
          </p:cNvSpPr>
          <p:nvPr>
            <p:ph sz="quarter" idx="24" hasCustomPrompt="1"/>
          </p:nvPr>
        </p:nvSpPr>
        <p:spPr>
          <a:xfrm>
            <a:off x="125730" y="1270000"/>
            <a:ext cx="2084695" cy="2965450"/>
          </a:xfrm>
        </p:spPr>
        <p:txBody>
          <a:bodyPr>
            <a:normAutofit/>
          </a:bodyPr>
          <a:lstStyle>
            <a:lvl1pPr marL="0" indent="0" algn="ctr">
              <a:buNone/>
              <a:defRPr sz="1200" baseline="0"/>
            </a:lvl1pPr>
          </a:lstStyle>
          <a:p>
            <a:pPr lvl="0"/>
            <a:r>
              <a:rPr lang="en-US" dirty="0"/>
              <a:t>Content</a:t>
            </a:r>
          </a:p>
        </p:txBody>
      </p:sp>
      <p:sp>
        <p:nvSpPr>
          <p:cNvPr id="10" name="Content Placeholder 4"/>
          <p:cNvSpPr>
            <a:spLocks noGrp="1"/>
          </p:cNvSpPr>
          <p:nvPr>
            <p:ph sz="quarter" idx="25" hasCustomPrompt="1"/>
          </p:nvPr>
        </p:nvSpPr>
        <p:spPr>
          <a:xfrm>
            <a:off x="2396640" y="1270000"/>
            <a:ext cx="2084695" cy="2965450"/>
          </a:xfrm>
        </p:spPr>
        <p:txBody>
          <a:bodyPr>
            <a:normAutofit/>
          </a:bodyPr>
          <a:lstStyle>
            <a:lvl1pPr marL="0" indent="0" algn="ctr">
              <a:buNone/>
              <a:defRPr sz="1200" baseline="0"/>
            </a:lvl1pPr>
          </a:lstStyle>
          <a:p>
            <a:pPr lvl="0"/>
            <a:r>
              <a:rPr lang="en-US" dirty="0"/>
              <a:t>Content</a:t>
            </a:r>
          </a:p>
        </p:txBody>
      </p:sp>
      <p:sp>
        <p:nvSpPr>
          <p:cNvPr id="9" name="Content Placeholder 4"/>
          <p:cNvSpPr>
            <a:spLocks noGrp="1"/>
          </p:cNvSpPr>
          <p:nvPr>
            <p:ph sz="quarter" idx="26" hasCustomPrompt="1"/>
          </p:nvPr>
        </p:nvSpPr>
        <p:spPr>
          <a:xfrm>
            <a:off x="4667550" y="1270000"/>
            <a:ext cx="2084695" cy="2965450"/>
          </a:xfrm>
        </p:spPr>
        <p:txBody>
          <a:bodyPr>
            <a:normAutofit/>
          </a:bodyPr>
          <a:lstStyle>
            <a:lvl1pPr marL="0" indent="0" algn="ctr">
              <a:buNone/>
              <a:defRPr sz="1200" baseline="0"/>
            </a:lvl1pPr>
          </a:lstStyle>
          <a:p>
            <a:pPr lvl="0"/>
            <a:r>
              <a:rPr lang="en-US" dirty="0"/>
              <a:t>Content</a:t>
            </a:r>
          </a:p>
        </p:txBody>
      </p:sp>
      <p:sp>
        <p:nvSpPr>
          <p:cNvPr id="11" name="Content Placeholder 4"/>
          <p:cNvSpPr>
            <a:spLocks noGrp="1"/>
          </p:cNvSpPr>
          <p:nvPr>
            <p:ph sz="quarter" idx="27" hasCustomPrompt="1"/>
          </p:nvPr>
        </p:nvSpPr>
        <p:spPr>
          <a:xfrm>
            <a:off x="6938459" y="1270000"/>
            <a:ext cx="2084695" cy="2965450"/>
          </a:xfrm>
        </p:spPr>
        <p:txBody>
          <a:bodyPr>
            <a:normAutofit/>
          </a:bodyPr>
          <a:lstStyle>
            <a:lvl1pPr marL="0" indent="0" algn="ctr">
              <a:buNone/>
              <a:defRPr sz="1200" baseline="0"/>
            </a:lvl1pPr>
          </a:lstStyle>
          <a:p>
            <a:pPr lvl="0"/>
            <a:r>
              <a:rPr lang="en-US" dirty="0"/>
              <a:t>Content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125730" y="144464"/>
            <a:ext cx="7768590" cy="1011698"/>
          </a:xfrm>
        </p:spPr>
        <p:txBody>
          <a:bodyPr/>
          <a:lstStyle>
            <a:lvl1pPr marL="0" indent="0">
              <a:buNone/>
              <a:defRPr sz="2400" b="0">
                <a:ln>
                  <a:noFill/>
                </a:ln>
                <a:solidFill>
                  <a:srgbClr val="0064FF"/>
                </a:solidFill>
                <a:latin typeface="Arial"/>
                <a:cs typeface="Arial"/>
              </a:defRPr>
            </a:lvl1pPr>
            <a:lvl2pPr>
              <a:defRPr>
                <a:ln>
                  <a:noFill/>
                </a:ln>
                <a:solidFill>
                  <a:schemeClr val="accent1"/>
                </a:solidFill>
              </a:defRPr>
            </a:lvl2pPr>
            <a:lvl3pPr>
              <a:defRPr>
                <a:ln>
                  <a:noFill/>
                </a:ln>
                <a:solidFill>
                  <a:schemeClr val="accent1"/>
                </a:solidFill>
              </a:defRPr>
            </a:lvl3pPr>
            <a:lvl4pPr>
              <a:defRPr>
                <a:ln>
                  <a:noFill/>
                </a:ln>
                <a:solidFill>
                  <a:schemeClr val="accent1"/>
                </a:solidFill>
              </a:defRPr>
            </a:lvl4pPr>
            <a:lvl5pPr>
              <a:defRPr>
                <a:ln>
                  <a:noFill/>
                </a:ln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Headline</a:t>
            </a:r>
          </a:p>
        </p:txBody>
      </p:sp>
      <p:pic>
        <p:nvPicPr>
          <p:cNvPr id="15" name="Picture 14" descr="BLOCKCHAIN4_MARK_BLUE.png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8267499" y="260345"/>
            <a:ext cx="871537" cy="639771"/>
          </a:xfrm>
          <a:prstGeom prst="rect">
            <a:avLst/>
          </a:prstGeom>
        </p:spPr>
      </p:pic>
      <p:sp>
        <p:nvSpPr>
          <p:cNvPr id="12" name="TextBox 11"/>
          <p:cNvSpPr txBox="1"/>
          <p:nvPr userDrawn="1"/>
        </p:nvSpPr>
        <p:spPr>
          <a:xfrm>
            <a:off x="8562694" y="4920492"/>
            <a:ext cx="52832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13620BF-9500-5846-90F5-A7283DB76046}" type="slidenum">
              <a:rPr lang="en-US" sz="900" smtClean="0">
                <a:solidFill>
                  <a:schemeClr val="accent3"/>
                </a:solidFill>
              </a:rPr>
              <a:pPr algn="r"/>
              <a:t>‹#›</a:t>
            </a:fld>
            <a:endParaRPr lang="en-US" sz="9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63518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57BB5-EAF2-2642-BCFC-66723401D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2DAD20-46D4-664B-9147-D030399FF9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88FA36-DADA-BC44-A17F-0B59557C84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EA202-F6F3-6448-A49C-B6DF2FF0176A}" type="datetimeFigureOut">
              <a:rPr lang="en-US" smtClean="0"/>
              <a:t>10/22/19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9E3CEF-3487-054B-9675-D0CF06A9EB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05F0AB-F818-FB45-8F6D-CE7C2D48B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023E7-DEDA-AF4D-9240-DC9C2D6010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184706"/>
      </p:ext>
    </p:extLst>
  </p:cSld>
  <p:clrMapOvr>
    <a:masterClrMapping/>
  </p:clrMapOvr>
  <p:hf sldNum="0" hd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py w/ Supporting Object">
    <p:bg>
      <p:bgPr>
        <a:solidFill>
          <a:schemeClr val="bg1"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50800"/>
            <a:ext cx="9144000" cy="5021354"/>
          </a:xfrm>
          <a:prstGeom prst="rect">
            <a:avLst/>
          </a:prstGeom>
        </p:spPr>
      </p:pic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125729" y="144464"/>
            <a:ext cx="5286267" cy="1191756"/>
          </a:xfrm>
        </p:spPr>
        <p:txBody>
          <a:bodyPr/>
          <a:lstStyle>
            <a:lvl1pPr marL="0" indent="0">
              <a:buNone/>
              <a:defRPr sz="2400" b="0">
                <a:ln>
                  <a:noFill/>
                </a:ln>
                <a:solidFill>
                  <a:srgbClr val="0064FF"/>
                </a:solidFill>
                <a:latin typeface="Arial"/>
                <a:cs typeface="Arial"/>
              </a:defRPr>
            </a:lvl1pPr>
            <a:lvl2pPr>
              <a:defRPr>
                <a:ln>
                  <a:noFill/>
                </a:ln>
                <a:solidFill>
                  <a:schemeClr val="accent1"/>
                </a:solidFill>
              </a:defRPr>
            </a:lvl2pPr>
            <a:lvl3pPr>
              <a:defRPr>
                <a:ln>
                  <a:noFill/>
                </a:ln>
                <a:solidFill>
                  <a:schemeClr val="accent1"/>
                </a:solidFill>
              </a:defRPr>
            </a:lvl3pPr>
            <a:lvl4pPr>
              <a:defRPr>
                <a:ln>
                  <a:noFill/>
                </a:ln>
                <a:solidFill>
                  <a:schemeClr val="accent1"/>
                </a:solidFill>
              </a:defRPr>
            </a:lvl4pPr>
            <a:lvl5pPr>
              <a:defRPr>
                <a:ln>
                  <a:noFill/>
                </a:ln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Headline</a:t>
            </a:r>
          </a:p>
        </p:txBody>
      </p:sp>
      <p:pic>
        <p:nvPicPr>
          <p:cNvPr id="2" name="Picture 1" descr="BlockchainLogo_DarkGray.eps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5730" y="4764534"/>
            <a:ext cx="1348087" cy="146304"/>
          </a:xfrm>
          <a:prstGeom prst="rect">
            <a:avLst/>
          </a:prstGeom>
        </p:spPr>
      </p:pic>
      <p:sp>
        <p:nvSpPr>
          <p:cNvPr id="13" name="Content Placeholder 4"/>
          <p:cNvSpPr>
            <a:spLocks noGrp="1"/>
          </p:cNvSpPr>
          <p:nvPr>
            <p:ph sz="quarter" idx="27" hasCustomPrompt="1"/>
          </p:nvPr>
        </p:nvSpPr>
        <p:spPr>
          <a:xfrm>
            <a:off x="5149014" y="3172941"/>
            <a:ext cx="916971" cy="892584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 baseline="0"/>
            </a:lvl1pPr>
          </a:lstStyle>
          <a:p>
            <a:pPr lvl="0"/>
            <a:r>
              <a:rPr lang="en-US" dirty="0"/>
              <a:t>Content</a:t>
            </a:r>
          </a:p>
        </p:txBody>
      </p:sp>
      <p:sp>
        <p:nvSpPr>
          <p:cNvPr id="7" name="Content Placeholder 4"/>
          <p:cNvSpPr>
            <a:spLocks noGrp="1"/>
          </p:cNvSpPr>
          <p:nvPr>
            <p:ph sz="quarter" idx="28" hasCustomPrompt="1"/>
          </p:nvPr>
        </p:nvSpPr>
        <p:spPr>
          <a:xfrm>
            <a:off x="6170993" y="2140748"/>
            <a:ext cx="916971" cy="892584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 baseline="0"/>
            </a:lvl1pPr>
          </a:lstStyle>
          <a:p>
            <a:pPr lvl="0"/>
            <a:r>
              <a:rPr lang="en-US" dirty="0"/>
              <a:t>Content</a:t>
            </a:r>
          </a:p>
        </p:txBody>
      </p:sp>
      <p:sp>
        <p:nvSpPr>
          <p:cNvPr id="9" name="Content Placeholder 4"/>
          <p:cNvSpPr>
            <a:spLocks noGrp="1"/>
          </p:cNvSpPr>
          <p:nvPr>
            <p:ph sz="quarter" idx="29" hasCustomPrompt="1"/>
          </p:nvPr>
        </p:nvSpPr>
        <p:spPr>
          <a:xfrm>
            <a:off x="3088269" y="3182418"/>
            <a:ext cx="916971" cy="892584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 baseline="0"/>
            </a:lvl1pPr>
          </a:lstStyle>
          <a:p>
            <a:pPr lvl="0"/>
            <a:r>
              <a:rPr lang="en-US" dirty="0"/>
              <a:t>Content</a:t>
            </a:r>
          </a:p>
        </p:txBody>
      </p:sp>
      <p:sp>
        <p:nvSpPr>
          <p:cNvPr id="10" name="Content Placeholder 4"/>
          <p:cNvSpPr>
            <a:spLocks noGrp="1"/>
          </p:cNvSpPr>
          <p:nvPr>
            <p:ph sz="quarter" idx="30" hasCustomPrompt="1"/>
          </p:nvPr>
        </p:nvSpPr>
        <p:spPr>
          <a:xfrm>
            <a:off x="4110248" y="2150225"/>
            <a:ext cx="916971" cy="892584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 baseline="0"/>
            </a:lvl1pPr>
          </a:lstStyle>
          <a:p>
            <a:pPr lvl="0"/>
            <a:r>
              <a:rPr lang="en-US" dirty="0"/>
              <a:t>Content</a:t>
            </a:r>
          </a:p>
        </p:txBody>
      </p:sp>
      <p:sp>
        <p:nvSpPr>
          <p:cNvPr id="12" name="Content Placeholder 4"/>
          <p:cNvSpPr>
            <a:spLocks noGrp="1"/>
          </p:cNvSpPr>
          <p:nvPr>
            <p:ph sz="quarter" idx="31" hasCustomPrompt="1"/>
          </p:nvPr>
        </p:nvSpPr>
        <p:spPr>
          <a:xfrm>
            <a:off x="2059578" y="4206680"/>
            <a:ext cx="916971" cy="892584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 baseline="0"/>
            </a:lvl1pPr>
          </a:lstStyle>
          <a:p>
            <a:pPr lvl="0"/>
            <a:r>
              <a:rPr lang="en-US" dirty="0"/>
              <a:t>Content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32" hasCustomPrompt="1"/>
          </p:nvPr>
        </p:nvSpPr>
        <p:spPr>
          <a:xfrm>
            <a:off x="1024809" y="3174487"/>
            <a:ext cx="916971" cy="892584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 baseline="0"/>
            </a:lvl1pPr>
          </a:lstStyle>
          <a:p>
            <a:pPr lvl="0"/>
            <a:r>
              <a:rPr lang="en-US" dirty="0"/>
              <a:t>Content</a:t>
            </a:r>
          </a:p>
        </p:txBody>
      </p:sp>
      <p:pic>
        <p:nvPicPr>
          <p:cNvPr id="15" name="Picture 14" descr="IBMLogo_DarkGray.eps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30554" y="4764534"/>
            <a:ext cx="392600" cy="146304"/>
          </a:xfrm>
          <a:prstGeom prst="rect">
            <a:avLst/>
          </a:prstGeom>
        </p:spPr>
      </p:pic>
      <p:sp>
        <p:nvSpPr>
          <p:cNvPr id="16" name="TextBox 15"/>
          <p:cNvSpPr txBox="1"/>
          <p:nvPr userDrawn="1"/>
        </p:nvSpPr>
        <p:spPr>
          <a:xfrm>
            <a:off x="8562694" y="4920492"/>
            <a:ext cx="52832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13620BF-9500-5846-90F5-A7283DB76046}" type="slidenum">
              <a:rPr lang="en-US" sz="900" smtClean="0">
                <a:solidFill>
                  <a:schemeClr val="accent3"/>
                </a:solidFill>
              </a:rPr>
              <a:pPr algn="r"/>
              <a:t>‹#›</a:t>
            </a:fld>
            <a:endParaRPr lang="en-US" sz="9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36102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py w/ Supporting Object">
    <p:bg>
      <p:bgPr>
        <a:solidFill>
          <a:schemeClr val="bg1"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lockchainLogo_DarkGray.eps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5730" y="4764534"/>
            <a:ext cx="1348087" cy="146304"/>
          </a:xfrm>
          <a:prstGeom prst="rect">
            <a:avLst/>
          </a:prstGeom>
        </p:spPr>
      </p:pic>
      <p:pic>
        <p:nvPicPr>
          <p:cNvPr id="7" name="Picture 6" descr="IBMLogo_DarkGray.eps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30554" y="4764534"/>
            <a:ext cx="392600" cy="146304"/>
          </a:xfrm>
          <a:prstGeom prst="rect">
            <a:avLst/>
          </a:prstGeom>
        </p:spPr>
      </p:pic>
      <p:sp>
        <p:nvSpPr>
          <p:cNvPr id="19" name="Content Placeholder 4"/>
          <p:cNvSpPr>
            <a:spLocks noGrp="1"/>
          </p:cNvSpPr>
          <p:nvPr>
            <p:ph sz="quarter" idx="24" hasCustomPrompt="1"/>
          </p:nvPr>
        </p:nvSpPr>
        <p:spPr>
          <a:xfrm>
            <a:off x="125413" y="1270000"/>
            <a:ext cx="4376737" cy="2965450"/>
          </a:xfrm>
        </p:spPr>
        <p:txBody>
          <a:bodyPr>
            <a:normAutofit/>
          </a:bodyPr>
          <a:lstStyle>
            <a:lvl1pPr marL="0" indent="0">
              <a:buNone/>
              <a:defRPr sz="1200" baseline="0"/>
            </a:lvl1pPr>
          </a:lstStyle>
          <a:p>
            <a:pPr lvl="0"/>
            <a:r>
              <a:rPr lang="en-US" dirty="0"/>
              <a:t>Content</a:t>
            </a:r>
          </a:p>
        </p:txBody>
      </p:sp>
      <p:sp>
        <p:nvSpPr>
          <p:cNvPr id="20" name="Content Placeholder 4"/>
          <p:cNvSpPr>
            <a:spLocks noGrp="1"/>
          </p:cNvSpPr>
          <p:nvPr>
            <p:ph sz="quarter" idx="25" hasCustomPrompt="1"/>
          </p:nvPr>
        </p:nvSpPr>
        <p:spPr>
          <a:xfrm>
            <a:off x="4646417" y="1270000"/>
            <a:ext cx="4376737" cy="2965450"/>
          </a:xfrm>
        </p:spPr>
        <p:txBody>
          <a:bodyPr>
            <a:normAutofit/>
          </a:bodyPr>
          <a:lstStyle>
            <a:lvl1pPr marL="0" indent="0">
              <a:buNone/>
              <a:defRPr sz="1200" baseline="0"/>
            </a:lvl1pPr>
          </a:lstStyle>
          <a:p>
            <a:pPr lvl="0"/>
            <a:r>
              <a:rPr lang="en-US" dirty="0"/>
              <a:t>Content</a:t>
            </a:r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26" hasCustomPrompt="1"/>
          </p:nvPr>
        </p:nvSpPr>
        <p:spPr>
          <a:xfrm>
            <a:off x="125730" y="144464"/>
            <a:ext cx="7768590" cy="1011698"/>
          </a:xfrm>
        </p:spPr>
        <p:txBody>
          <a:bodyPr/>
          <a:lstStyle>
            <a:lvl1pPr marL="0" indent="0">
              <a:buNone/>
              <a:defRPr sz="2400" b="0">
                <a:ln>
                  <a:noFill/>
                </a:ln>
                <a:solidFill>
                  <a:srgbClr val="0064FF"/>
                </a:solidFill>
                <a:latin typeface="Arial"/>
                <a:cs typeface="Arial"/>
              </a:defRPr>
            </a:lvl1pPr>
            <a:lvl2pPr>
              <a:defRPr>
                <a:ln>
                  <a:noFill/>
                </a:ln>
                <a:solidFill>
                  <a:schemeClr val="accent1"/>
                </a:solidFill>
              </a:defRPr>
            </a:lvl2pPr>
            <a:lvl3pPr>
              <a:defRPr>
                <a:ln>
                  <a:noFill/>
                </a:ln>
                <a:solidFill>
                  <a:schemeClr val="accent1"/>
                </a:solidFill>
              </a:defRPr>
            </a:lvl3pPr>
            <a:lvl4pPr>
              <a:defRPr>
                <a:ln>
                  <a:noFill/>
                </a:ln>
                <a:solidFill>
                  <a:schemeClr val="accent1"/>
                </a:solidFill>
              </a:defRPr>
            </a:lvl4pPr>
            <a:lvl5pPr>
              <a:defRPr>
                <a:ln>
                  <a:noFill/>
                </a:ln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Headline</a:t>
            </a:r>
          </a:p>
        </p:txBody>
      </p:sp>
      <p:pic>
        <p:nvPicPr>
          <p:cNvPr id="22" name="Picture 21" descr="BLOCKCHAIN4_MARK_BLUE.png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8267499" y="260345"/>
            <a:ext cx="871537" cy="639771"/>
          </a:xfrm>
          <a:prstGeom prst="rect">
            <a:avLst/>
          </a:prstGeom>
        </p:spPr>
      </p:pic>
      <p:sp>
        <p:nvSpPr>
          <p:cNvPr id="9" name="TextBox 8"/>
          <p:cNvSpPr txBox="1"/>
          <p:nvPr userDrawn="1"/>
        </p:nvSpPr>
        <p:spPr>
          <a:xfrm>
            <a:off x="8562694" y="4920492"/>
            <a:ext cx="52832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13620BF-9500-5846-90F5-A7283DB76046}" type="slidenum">
              <a:rPr lang="en-US" sz="900" smtClean="0">
                <a:solidFill>
                  <a:schemeClr val="accent3"/>
                </a:solidFill>
              </a:rPr>
              <a:pPr algn="r"/>
              <a:t>‹#›</a:t>
            </a:fld>
            <a:endParaRPr lang="en-US" sz="9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226636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bject w/ Supporting Cop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6" hasCustomPrompt="1"/>
          </p:nvPr>
        </p:nvSpPr>
        <p:spPr>
          <a:xfrm>
            <a:off x="1961968" y="1269882"/>
            <a:ext cx="7070664" cy="3307383"/>
          </a:xfrm>
        </p:spPr>
        <p:txBody>
          <a:bodyPr>
            <a:normAutofit/>
          </a:bodyPr>
          <a:lstStyle>
            <a:lvl1pPr marL="0" indent="0">
              <a:buNone/>
              <a:defRPr sz="1200" baseline="0"/>
            </a:lvl1pPr>
          </a:lstStyle>
          <a:p>
            <a:pPr lvl="0"/>
            <a:r>
              <a:rPr lang="en-US" dirty="0"/>
              <a:t>Content</a:t>
            </a:r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125730" y="1269882"/>
            <a:ext cx="1722500" cy="3307383"/>
          </a:xfrm>
        </p:spPr>
        <p:txBody>
          <a:bodyPr>
            <a:normAutofit/>
          </a:bodyPr>
          <a:lstStyle>
            <a:lvl1pPr marL="0" indent="0">
              <a:buNone/>
              <a:defRPr sz="1200" baseline="0"/>
            </a:lvl1pPr>
          </a:lstStyle>
          <a:p>
            <a:pPr lvl="0"/>
            <a:r>
              <a:rPr lang="en-US" dirty="0"/>
              <a:t>Content</a:t>
            </a:r>
          </a:p>
        </p:txBody>
      </p:sp>
      <p:pic>
        <p:nvPicPr>
          <p:cNvPr id="2" name="Picture 1" descr="BlockchainLogo_DarkGray.eps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5730" y="4764534"/>
            <a:ext cx="1348087" cy="146304"/>
          </a:xfrm>
          <a:prstGeom prst="rect">
            <a:avLst/>
          </a:prstGeom>
        </p:spPr>
      </p:pic>
      <p:pic>
        <p:nvPicPr>
          <p:cNvPr id="7" name="Picture 6" descr="IBMLogo_DarkGray.eps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30554" y="4764534"/>
            <a:ext cx="392600" cy="146304"/>
          </a:xfrm>
          <a:prstGeom prst="rect">
            <a:avLst/>
          </a:prstGeom>
        </p:spPr>
      </p:pic>
      <p:sp>
        <p:nvSpPr>
          <p:cNvPr id="10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125730" y="144464"/>
            <a:ext cx="7768590" cy="1011698"/>
          </a:xfrm>
        </p:spPr>
        <p:txBody>
          <a:bodyPr/>
          <a:lstStyle>
            <a:lvl1pPr marL="0" indent="0">
              <a:buNone/>
              <a:defRPr sz="2400" b="0">
                <a:ln>
                  <a:noFill/>
                </a:ln>
                <a:solidFill>
                  <a:srgbClr val="0064FF"/>
                </a:solidFill>
                <a:latin typeface="Arial"/>
                <a:cs typeface="Arial"/>
              </a:defRPr>
            </a:lvl1pPr>
            <a:lvl2pPr>
              <a:defRPr>
                <a:ln>
                  <a:noFill/>
                </a:ln>
                <a:solidFill>
                  <a:schemeClr val="accent1"/>
                </a:solidFill>
              </a:defRPr>
            </a:lvl2pPr>
            <a:lvl3pPr>
              <a:defRPr>
                <a:ln>
                  <a:noFill/>
                </a:ln>
                <a:solidFill>
                  <a:schemeClr val="accent1"/>
                </a:solidFill>
              </a:defRPr>
            </a:lvl3pPr>
            <a:lvl4pPr>
              <a:defRPr>
                <a:ln>
                  <a:noFill/>
                </a:ln>
                <a:solidFill>
                  <a:schemeClr val="accent1"/>
                </a:solidFill>
              </a:defRPr>
            </a:lvl4pPr>
            <a:lvl5pPr>
              <a:defRPr>
                <a:ln>
                  <a:noFill/>
                </a:ln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Headline</a:t>
            </a:r>
          </a:p>
        </p:txBody>
      </p:sp>
      <p:pic>
        <p:nvPicPr>
          <p:cNvPr id="12" name="Picture 11" descr="BLOCKCHAIN4_MARK_BLUE.png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8267499" y="260345"/>
            <a:ext cx="871537" cy="639771"/>
          </a:xfrm>
          <a:prstGeom prst="rect">
            <a:avLst/>
          </a:prstGeom>
        </p:spPr>
      </p:pic>
      <p:sp>
        <p:nvSpPr>
          <p:cNvPr id="9" name="TextBox 8"/>
          <p:cNvSpPr txBox="1"/>
          <p:nvPr userDrawn="1"/>
        </p:nvSpPr>
        <p:spPr>
          <a:xfrm>
            <a:off x="8562694" y="4920492"/>
            <a:ext cx="52832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13620BF-9500-5846-90F5-A7283DB76046}" type="slidenum">
              <a:rPr lang="en-US" sz="900" smtClean="0">
                <a:solidFill>
                  <a:schemeClr val="accent3"/>
                </a:solidFill>
              </a:rPr>
              <a:pPr algn="r"/>
              <a:t>‹#›</a:t>
            </a:fld>
            <a:endParaRPr lang="en-US" sz="9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32029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">
    <p:bg>
      <p:bgPr>
        <a:solidFill>
          <a:schemeClr val="bg1"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20"/>
          </p:nvPr>
        </p:nvSpPr>
        <p:spPr>
          <a:xfrm>
            <a:off x="125730" y="1270000"/>
            <a:ext cx="8897424" cy="3203260"/>
          </a:xfrm>
        </p:spPr>
        <p:txBody>
          <a:bodyPr>
            <a:normAutofit/>
          </a:bodyPr>
          <a:lstStyle>
            <a:lvl1pPr marL="0" indent="0" algn="ctr">
              <a:buNone/>
              <a:defRPr sz="1400" baseline="0"/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pic>
        <p:nvPicPr>
          <p:cNvPr id="10" name="Picture 9" descr="BlockchainLogo_DarkGray.eps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5730" y="4764534"/>
            <a:ext cx="1348087" cy="146304"/>
          </a:xfrm>
          <a:prstGeom prst="rect">
            <a:avLst/>
          </a:prstGeom>
        </p:spPr>
      </p:pic>
      <p:pic>
        <p:nvPicPr>
          <p:cNvPr id="14" name="Picture 13" descr="IBMLogo_DarkGray.eps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30554" y="4764534"/>
            <a:ext cx="392600" cy="146304"/>
          </a:xfrm>
          <a:prstGeom prst="rect">
            <a:avLst/>
          </a:prstGeom>
        </p:spPr>
      </p:pic>
      <p:sp>
        <p:nvSpPr>
          <p:cNvPr id="11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125730" y="144464"/>
            <a:ext cx="7768590" cy="1011698"/>
          </a:xfrm>
        </p:spPr>
        <p:txBody>
          <a:bodyPr/>
          <a:lstStyle>
            <a:lvl1pPr marL="0" indent="0">
              <a:buNone/>
              <a:defRPr sz="2400" b="0">
                <a:ln>
                  <a:noFill/>
                </a:ln>
                <a:solidFill>
                  <a:srgbClr val="0064FF"/>
                </a:solidFill>
                <a:latin typeface="Arial"/>
                <a:cs typeface="Arial"/>
              </a:defRPr>
            </a:lvl1pPr>
            <a:lvl2pPr>
              <a:defRPr>
                <a:ln>
                  <a:noFill/>
                </a:ln>
                <a:solidFill>
                  <a:schemeClr val="accent1"/>
                </a:solidFill>
              </a:defRPr>
            </a:lvl2pPr>
            <a:lvl3pPr>
              <a:defRPr>
                <a:ln>
                  <a:noFill/>
                </a:ln>
                <a:solidFill>
                  <a:schemeClr val="accent1"/>
                </a:solidFill>
              </a:defRPr>
            </a:lvl3pPr>
            <a:lvl4pPr>
              <a:defRPr>
                <a:ln>
                  <a:noFill/>
                </a:ln>
                <a:solidFill>
                  <a:schemeClr val="accent1"/>
                </a:solidFill>
              </a:defRPr>
            </a:lvl4pPr>
            <a:lvl5pPr>
              <a:defRPr>
                <a:ln>
                  <a:noFill/>
                </a:ln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Headline</a:t>
            </a:r>
          </a:p>
        </p:txBody>
      </p:sp>
      <p:pic>
        <p:nvPicPr>
          <p:cNvPr id="12" name="Picture 11" descr="BLOCKCHAIN4_MARK_BLUE.png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8267499" y="260345"/>
            <a:ext cx="871537" cy="639771"/>
          </a:xfrm>
          <a:prstGeom prst="rect">
            <a:avLst/>
          </a:prstGeom>
        </p:spPr>
      </p:pic>
      <p:sp>
        <p:nvSpPr>
          <p:cNvPr id="9" name="TextBox 8"/>
          <p:cNvSpPr txBox="1"/>
          <p:nvPr userDrawn="1"/>
        </p:nvSpPr>
        <p:spPr>
          <a:xfrm>
            <a:off x="8562694" y="4920492"/>
            <a:ext cx="52832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13620BF-9500-5846-90F5-A7283DB76046}" type="slidenum">
              <a:rPr lang="en-US" sz="900" smtClean="0">
                <a:solidFill>
                  <a:schemeClr val="accent3"/>
                </a:solidFill>
              </a:rPr>
              <a:pPr algn="r"/>
              <a:t>‹#›</a:t>
            </a:fld>
            <a:endParaRPr lang="en-US" sz="9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231421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BlockchainLogo_DarkGray.eps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5730" y="4764534"/>
            <a:ext cx="1348087" cy="146304"/>
          </a:xfrm>
          <a:prstGeom prst="rect">
            <a:avLst/>
          </a:prstGeom>
        </p:spPr>
      </p:pic>
      <p:pic>
        <p:nvPicPr>
          <p:cNvPr id="14" name="Picture 13" descr="IBMLogo_DarkGray.eps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30554" y="4764534"/>
            <a:ext cx="392600" cy="146304"/>
          </a:xfrm>
          <a:prstGeom prst="rect">
            <a:avLst/>
          </a:prstGeom>
        </p:spPr>
      </p:pic>
      <p:sp>
        <p:nvSpPr>
          <p:cNvPr id="16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125413" y="1241871"/>
            <a:ext cx="1985951" cy="3340289"/>
          </a:xfrm>
        </p:spPr>
        <p:txBody>
          <a:bodyPr>
            <a:normAutofit/>
          </a:bodyPr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en-US" dirty="0"/>
              <a:t>Body copy</a:t>
            </a:r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2277730" y="1339759"/>
            <a:ext cx="1719111" cy="3246111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</a:lstStyle>
          <a:p>
            <a:pPr lvl="0"/>
            <a:r>
              <a:rPr lang="en-US" dirty="0"/>
              <a:t>Detail copy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25" hasCustomPrompt="1"/>
          </p:nvPr>
        </p:nvSpPr>
        <p:spPr>
          <a:xfrm>
            <a:off x="4168775" y="1241871"/>
            <a:ext cx="4787999" cy="2560611"/>
          </a:xfrm>
        </p:spPr>
        <p:txBody>
          <a:bodyPr>
            <a:normAutofit/>
          </a:bodyPr>
          <a:lstStyle>
            <a:lvl1pPr marL="0" indent="0">
              <a:buNone/>
              <a:defRPr sz="2400" baseline="0"/>
            </a:lvl1pPr>
          </a:lstStyle>
          <a:p>
            <a:pPr lvl="0"/>
            <a:r>
              <a:rPr lang="en-US" dirty="0"/>
              <a:t>Quote, stat, etc.</a:t>
            </a:r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125730" y="144464"/>
            <a:ext cx="7768590" cy="1011698"/>
          </a:xfrm>
        </p:spPr>
        <p:txBody>
          <a:bodyPr/>
          <a:lstStyle>
            <a:lvl1pPr marL="0" indent="0">
              <a:buNone/>
              <a:defRPr sz="2400" b="0">
                <a:ln>
                  <a:noFill/>
                </a:ln>
                <a:solidFill>
                  <a:srgbClr val="0064FF"/>
                </a:solidFill>
                <a:latin typeface="Arial"/>
                <a:cs typeface="Arial"/>
              </a:defRPr>
            </a:lvl1pPr>
            <a:lvl2pPr>
              <a:defRPr>
                <a:ln>
                  <a:noFill/>
                </a:ln>
                <a:solidFill>
                  <a:schemeClr val="accent1"/>
                </a:solidFill>
              </a:defRPr>
            </a:lvl2pPr>
            <a:lvl3pPr>
              <a:defRPr>
                <a:ln>
                  <a:noFill/>
                </a:ln>
                <a:solidFill>
                  <a:schemeClr val="accent1"/>
                </a:solidFill>
              </a:defRPr>
            </a:lvl3pPr>
            <a:lvl4pPr>
              <a:defRPr>
                <a:ln>
                  <a:noFill/>
                </a:ln>
                <a:solidFill>
                  <a:schemeClr val="accent1"/>
                </a:solidFill>
              </a:defRPr>
            </a:lvl4pPr>
            <a:lvl5pPr>
              <a:defRPr>
                <a:ln>
                  <a:noFill/>
                </a:ln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Headline</a:t>
            </a:r>
          </a:p>
        </p:txBody>
      </p:sp>
      <p:pic>
        <p:nvPicPr>
          <p:cNvPr id="20" name="Picture 19" descr="BLOCKCHAIN4_MARK_BLUE.png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8267499" y="260345"/>
            <a:ext cx="871537" cy="639771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8562694" y="4920492"/>
            <a:ext cx="52832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13620BF-9500-5846-90F5-A7283DB76046}" type="slidenum">
              <a:rPr lang="en-US" sz="900" smtClean="0">
                <a:solidFill>
                  <a:schemeClr val="accent3"/>
                </a:solidFill>
              </a:rPr>
              <a:pPr algn="r"/>
              <a:t>‹#›</a:t>
            </a:fld>
            <a:endParaRPr lang="en-US" sz="9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10228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Full-Width Cop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24" hasCustomPrompt="1"/>
          </p:nvPr>
        </p:nvSpPr>
        <p:spPr>
          <a:xfrm>
            <a:off x="125413" y="1270000"/>
            <a:ext cx="4376737" cy="2965450"/>
          </a:xfrm>
        </p:spPr>
        <p:txBody>
          <a:bodyPr>
            <a:normAutofit/>
          </a:bodyPr>
          <a:lstStyle>
            <a:lvl1pPr marL="0" indent="0">
              <a:buNone/>
              <a:defRPr sz="1200" baseline="0"/>
            </a:lvl1pPr>
          </a:lstStyle>
          <a:p>
            <a:pPr lvl="0"/>
            <a:r>
              <a:rPr lang="en-US" dirty="0"/>
              <a:t>Content</a:t>
            </a:r>
          </a:p>
        </p:txBody>
      </p:sp>
      <p:sp>
        <p:nvSpPr>
          <p:cNvPr id="10" name="Content Placeholder 4"/>
          <p:cNvSpPr>
            <a:spLocks noGrp="1"/>
          </p:cNvSpPr>
          <p:nvPr>
            <p:ph sz="quarter" idx="25" hasCustomPrompt="1"/>
          </p:nvPr>
        </p:nvSpPr>
        <p:spPr>
          <a:xfrm>
            <a:off x="4646417" y="1270000"/>
            <a:ext cx="4376737" cy="2965450"/>
          </a:xfrm>
        </p:spPr>
        <p:txBody>
          <a:bodyPr>
            <a:normAutofit/>
          </a:bodyPr>
          <a:lstStyle>
            <a:lvl1pPr marL="0" indent="0">
              <a:buNone/>
              <a:defRPr sz="1200" baseline="0"/>
            </a:lvl1pPr>
          </a:lstStyle>
          <a:p>
            <a:pPr lvl="0"/>
            <a:r>
              <a:rPr lang="en-US" dirty="0"/>
              <a:t>Content</a:t>
            </a:r>
          </a:p>
        </p:txBody>
      </p:sp>
      <p:pic>
        <p:nvPicPr>
          <p:cNvPr id="9" name="Picture 8" descr="BlockchainLogo_White.eps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5731" y="4764534"/>
            <a:ext cx="1348088" cy="146304"/>
          </a:xfrm>
          <a:prstGeom prst="rect">
            <a:avLst/>
          </a:prstGeom>
        </p:spPr>
      </p:pic>
      <p:pic>
        <p:nvPicPr>
          <p:cNvPr id="11" name="Picture 10" descr="IBMLogo_White.eps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55249" y="4764534"/>
            <a:ext cx="392601" cy="146304"/>
          </a:xfrm>
          <a:prstGeom prst="rect">
            <a:avLst/>
          </a:prstGeom>
        </p:spPr>
      </p:pic>
      <p:sp>
        <p:nvSpPr>
          <p:cNvPr id="13" name="Text Placeholder 7"/>
          <p:cNvSpPr>
            <a:spLocks noGrp="1"/>
          </p:cNvSpPr>
          <p:nvPr>
            <p:ph type="body" sz="quarter" idx="26" hasCustomPrompt="1"/>
          </p:nvPr>
        </p:nvSpPr>
        <p:spPr>
          <a:xfrm>
            <a:off x="125730" y="144464"/>
            <a:ext cx="7768590" cy="1011698"/>
          </a:xfrm>
        </p:spPr>
        <p:txBody>
          <a:bodyPr/>
          <a:lstStyle>
            <a:lvl1pPr marL="0" indent="0">
              <a:buNone/>
              <a:defRPr sz="2400" b="0">
                <a:ln>
                  <a:noFill/>
                </a:ln>
                <a:solidFill>
                  <a:srgbClr val="0064FF"/>
                </a:solidFill>
                <a:latin typeface="Arial"/>
                <a:cs typeface="Arial"/>
              </a:defRPr>
            </a:lvl1pPr>
            <a:lvl2pPr>
              <a:defRPr>
                <a:ln>
                  <a:noFill/>
                </a:ln>
                <a:solidFill>
                  <a:schemeClr val="accent1"/>
                </a:solidFill>
              </a:defRPr>
            </a:lvl2pPr>
            <a:lvl3pPr>
              <a:defRPr>
                <a:ln>
                  <a:noFill/>
                </a:ln>
                <a:solidFill>
                  <a:schemeClr val="accent1"/>
                </a:solidFill>
              </a:defRPr>
            </a:lvl3pPr>
            <a:lvl4pPr>
              <a:defRPr>
                <a:ln>
                  <a:noFill/>
                </a:ln>
                <a:solidFill>
                  <a:schemeClr val="accent1"/>
                </a:solidFill>
              </a:defRPr>
            </a:lvl4pPr>
            <a:lvl5pPr>
              <a:defRPr>
                <a:ln>
                  <a:noFill/>
                </a:ln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Headline</a:t>
            </a:r>
          </a:p>
        </p:txBody>
      </p:sp>
      <p:pic>
        <p:nvPicPr>
          <p:cNvPr id="16" name="Picture 15" descr="BLOCKCHAIN4_MARK_BLUE.png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8267499" y="260345"/>
            <a:ext cx="871537" cy="639771"/>
          </a:xfrm>
          <a:prstGeom prst="rect">
            <a:avLst/>
          </a:prstGeom>
        </p:spPr>
      </p:pic>
      <p:sp>
        <p:nvSpPr>
          <p:cNvPr id="14" name="TextBox 13"/>
          <p:cNvSpPr txBox="1"/>
          <p:nvPr userDrawn="1"/>
        </p:nvSpPr>
        <p:spPr>
          <a:xfrm>
            <a:off x="8562694" y="4920492"/>
            <a:ext cx="52832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13620BF-9500-5846-90F5-A7283DB76046}" type="slidenum">
              <a:rPr lang="en-US" sz="900" smtClean="0">
                <a:solidFill>
                  <a:schemeClr val="accent3"/>
                </a:solidFill>
              </a:rPr>
              <a:pPr algn="r"/>
              <a:t>‹#›</a:t>
            </a:fld>
            <a:endParaRPr lang="en-US" sz="9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78817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py w/ Supporting Objec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125730" y="144464"/>
            <a:ext cx="3523340" cy="3068150"/>
          </a:xfrm>
        </p:spPr>
        <p:txBody>
          <a:bodyPr/>
          <a:lstStyle>
            <a:lvl1pPr marL="0" indent="0">
              <a:buNone/>
              <a:defRPr sz="2400" b="0">
                <a:ln>
                  <a:noFill/>
                </a:ln>
                <a:solidFill>
                  <a:srgbClr val="0064FF"/>
                </a:solidFill>
                <a:latin typeface="Arial"/>
                <a:cs typeface="Arial"/>
              </a:defRPr>
            </a:lvl1pPr>
            <a:lvl2pPr>
              <a:defRPr>
                <a:ln>
                  <a:noFill/>
                </a:ln>
                <a:solidFill>
                  <a:schemeClr val="accent1"/>
                </a:solidFill>
              </a:defRPr>
            </a:lvl2pPr>
            <a:lvl3pPr>
              <a:defRPr>
                <a:ln>
                  <a:noFill/>
                </a:ln>
                <a:solidFill>
                  <a:schemeClr val="accent1"/>
                </a:solidFill>
              </a:defRPr>
            </a:lvl3pPr>
            <a:lvl4pPr>
              <a:defRPr>
                <a:ln>
                  <a:noFill/>
                </a:ln>
                <a:solidFill>
                  <a:schemeClr val="accent1"/>
                </a:solidFill>
              </a:defRPr>
            </a:lvl4pPr>
            <a:lvl5pPr>
              <a:defRPr>
                <a:ln>
                  <a:noFill/>
                </a:ln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Headline</a:t>
            </a:r>
          </a:p>
        </p:txBody>
      </p:sp>
      <p:sp>
        <p:nvSpPr>
          <p:cNvPr id="9" name="Content Placeholder 4"/>
          <p:cNvSpPr>
            <a:spLocks noGrp="1"/>
          </p:cNvSpPr>
          <p:nvPr>
            <p:ph sz="quarter" idx="24" hasCustomPrompt="1"/>
          </p:nvPr>
        </p:nvSpPr>
        <p:spPr>
          <a:xfrm>
            <a:off x="4085966" y="341163"/>
            <a:ext cx="1495648" cy="131815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 baseline="0"/>
            </a:lvl1pPr>
          </a:lstStyle>
          <a:p>
            <a:pPr lvl="0"/>
            <a:r>
              <a:rPr lang="en-US" dirty="0"/>
              <a:t>Content</a:t>
            </a:r>
          </a:p>
        </p:txBody>
      </p:sp>
      <p:sp>
        <p:nvSpPr>
          <p:cNvPr id="10" name="Content Placeholder 4"/>
          <p:cNvSpPr>
            <a:spLocks noGrp="1"/>
          </p:cNvSpPr>
          <p:nvPr>
            <p:ph sz="quarter" idx="25" hasCustomPrompt="1"/>
          </p:nvPr>
        </p:nvSpPr>
        <p:spPr>
          <a:xfrm>
            <a:off x="5773819" y="1922893"/>
            <a:ext cx="1495648" cy="131815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 baseline="0"/>
            </a:lvl1pPr>
          </a:lstStyle>
          <a:p>
            <a:pPr lvl="0"/>
            <a:r>
              <a:rPr lang="en-US" dirty="0"/>
              <a:t>Content</a:t>
            </a:r>
          </a:p>
        </p:txBody>
      </p:sp>
      <p:sp>
        <p:nvSpPr>
          <p:cNvPr id="13" name="Content Placeholder 4"/>
          <p:cNvSpPr>
            <a:spLocks noGrp="1"/>
          </p:cNvSpPr>
          <p:nvPr>
            <p:ph sz="quarter" idx="27" hasCustomPrompt="1"/>
          </p:nvPr>
        </p:nvSpPr>
        <p:spPr>
          <a:xfrm>
            <a:off x="7461672" y="3523577"/>
            <a:ext cx="1495648" cy="131815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 baseline="0"/>
            </a:lvl1pPr>
          </a:lstStyle>
          <a:p>
            <a:pPr lvl="0"/>
            <a:r>
              <a:rPr lang="en-US" dirty="0"/>
              <a:t>Content</a:t>
            </a:r>
          </a:p>
        </p:txBody>
      </p:sp>
      <p:pic>
        <p:nvPicPr>
          <p:cNvPr id="11" name="Picture 10" descr="BlockchainLogo_White.eps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5731" y="4764534"/>
            <a:ext cx="1348088" cy="146304"/>
          </a:xfrm>
          <a:prstGeom prst="rect">
            <a:avLst/>
          </a:prstGeom>
        </p:spPr>
      </p:pic>
      <p:pic>
        <p:nvPicPr>
          <p:cNvPr id="3" name="Picture 2" descr="3Grid_Dark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6651" y="241173"/>
            <a:ext cx="6353438" cy="4669665"/>
          </a:xfrm>
          <a:prstGeom prst="rect">
            <a:avLst/>
          </a:prstGeom>
        </p:spPr>
      </p:pic>
      <p:pic>
        <p:nvPicPr>
          <p:cNvPr id="12" name="Picture 11" descr="IBMLogo_White.eps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55249" y="4764534"/>
            <a:ext cx="392601" cy="146304"/>
          </a:xfrm>
          <a:prstGeom prst="rect">
            <a:avLst/>
          </a:prstGeom>
        </p:spPr>
      </p:pic>
      <p:sp>
        <p:nvSpPr>
          <p:cNvPr id="14" name="TextBox 13"/>
          <p:cNvSpPr txBox="1"/>
          <p:nvPr userDrawn="1"/>
        </p:nvSpPr>
        <p:spPr>
          <a:xfrm>
            <a:off x="8562694" y="4920492"/>
            <a:ext cx="52832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13620BF-9500-5846-90F5-A7283DB76046}" type="slidenum">
              <a:rPr lang="en-US" sz="900" smtClean="0">
                <a:solidFill>
                  <a:schemeClr val="accent3"/>
                </a:solidFill>
              </a:rPr>
              <a:pPr algn="r"/>
              <a:t>‹#›</a:t>
            </a:fld>
            <a:endParaRPr lang="en-US" sz="9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11176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-Colum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24" hasCustomPrompt="1"/>
          </p:nvPr>
        </p:nvSpPr>
        <p:spPr>
          <a:xfrm>
            <a:off x="125730" y="1270000"/>
            <a:ext cx="2084695" cy="2965450"/>
          </a:xfrm>
        </p:spPr>
        <p:txBody>
          <a:bodyPr>
            <a:normAutofit/>
          </a:bodyPr>
          <a:lstStyle>
            <a:lvl1pPr marL="0" indent="0" algn="ctr">
              <a:buNone/>
              <a:defRPr sz="1200" baseline="0"/>
            </a:lvl1pPr>
          </a:lstStyle>
          <a:p>
            <a:pPr lvl="0"/>
            <a:r>
              <a:rPr lang="en-US" dirty="0"/>
              <a:t>Content</a:t>
            </a:r>
          </a:p>
        </p:txBody>
      </p:sp>
      <p:sp>
        <p:nvSpPr>
          <p:cNvPr id="10" name="Content Placeholder 4"/>
          <p:cNvSpPr>
            <a:spLocks noGrp="1"/>
          </p:cNvSpPr>
          <p:nvPr>
            <p:ph sz="quarter" idx="25" hasCustomPrompt="1"/>
          </p:nvPr>
        </p:nvSpPr>
        <p:spPr>
          <a:xfrm>
            <a:off x="2396640" y="1270000"/>
            <a:ext cx="2084695" cy="2965450"/>
          </a:xfrm>
        </p:spPr>
        <p:txBody>
          <a:bodyPr>
            <a:normAutofit/>
          </a:bodyPr>
          <a:lstStyle>
            <a:lvl1pPr marL="0" indent="0" algn="ctr">
              <a:buNone/>
              <a:defRPr sz="1200" baseline="0"/>
            </a:lvl1pPr>
          </a:lstStyle>
          <a:p>
            <a:pPr lvl="0"/>
            <a:r>
              <a:rPr lang="en-US" dirty="0"/>
              <a:t>Content</a:t>
            </a:r>
          </a:p>
        </p:txBody>
      </p:sp>
      <p:sp>
        <p:nvSpPr>
          <p:cNvPr id="9" name="Content Placeholder 4"/>
          <p:cNvSpPr>
            <a:spLocks noGrp="1"/>
          </p:cNvSpPr>
          <p:nvPr>
            <p:ph sz="quarter" idx="26" hasCustomPrompt="1"/>
          </p:nvPr>
        </p:nvSpPr>
        <p:spPr>
          <a:xfrm>
            <a:off x="4667550" y="1270000"/>
            <a:ext cx="2084695" cy="2965450"/>
          </a:xfrm>
        </p:spPr>
        <p:txBody>
          <a:bodyPr>
            <a:normAutofit/>
          </a:bodyPr>
          <a:lstStyle>
            <a:lvl1pPr marL="0" indent="0" algn="ctr">
              <a:buNone/>
              <a:defRPr sz="1200" baseline="0"/>
            </a:lvl1pPr>
          </a:lstStyle>
          <a:p>
            <a:pPr lvl="0"/>
            <a:r>
              <a:rPr lang="en-US" dirty="0"/>
              <a:t>Content</a:t>
            </a:r>
          </a:p>
        </p:txBody>
      </p:sp>
      <p:sp>
        <p:nvSpPr>
          <p:cNvPr id="11" name="Content Placeholder 4"/>
          <p:cNvSpPr>
            <a:spLocks noGrp="1"/>
          </p:cNvSpPr>
          <p:nvPr>
            <p:ph sz="quarter" idx="27" hasCustomPrompt="1"/>
          </p:nvPr>
        </p:nvSpPr>
        <p:spPr>
          <a:xfrm>
            <a:off x="6938459" y="1270000"/>
            <a:ext cx="2084695" cy="2965450"/>
          </a:xfrm>
        </p:spPr>
        <p:txBody>
          <a:bodyPr>
            <a:normAutofit/>
          </a:bodyPr>
          <a:lstStyle>
            <a:lvl1pPr marL="0" indent="0" algn="ctr">
              <a:buNone/>
              <a:defRPr sz="1200" baseline="0"/>
            </a:lvl1pPr>
          </a:lstStyle>
          <a:p>
            <a:pPr lvl="0"/>
            <a:r>
              <a:rPr lang="en-US" dirty="0"/>
              <a:t>Content</a:t>
            </a:r>
          </a:p>
        </p:txBody>
      </p:sp>
      <p:pic>
        <p:nvPicPr>
          <p:cNvPr id="12" name="Picture 11" descr="BlockchainLogo_White.eps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5731" y="4764534"/>
            <a:ext cx="1348088" cy="146304"/>
          </a:xfrm>
          <a:prstGeom prst="rect">
            <a:avLst/>
          </a:prstGeom>
        </p:spPr>
      </p:pic>
      <p:pic>
        <p:nvPicPr>
          <p:cNvPr id="13" name="Picture 12" descr="IBMLogo_White.eps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55249" y="4764534"/>
            <a:ext cx="392601" cy="146304"/>
          </a:xfrm>
          <a:prstGeom prst="rect">
            <a:avLst/>
          </a:prstGeom>
        </p:spPr>
      </p:pic>
      <p:sp>
        <p:nvSpPr>
          <p:cNvPr id="15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125730" y="144464"/>
            <a:ext cx="7768590" cy="1011698"/>
          </a:xfrm>
        </p:spPr>
        <p:txBody>
          <a:bodyPr/>
          <a:lstStyle>
            <a:lvl1pPr marL="0" indent="0">
              <a:buNone/>
              <a:defRPr sz="2400" b="0">
                <a:ln>
                  <a:noFill/>
                </a:ln>
                <a:solidFill>
                  <a:srgbClr val="0064FF"/>
                </a:solidFill>
                <a:latin typeface="Arial"/>
                <a:cs typeface="Arial"/>
              </a:defRPr>
            </a:lvl1pPr>
            <a:lvl2pPr>
              <a:defRPr>
                <a:ln>
                  <a:noFill/>
                </a:ln>
                <a:solidFill>
                  <a:schemeClr val="accent1"/>
                </a:solidFill>
              </a:defRPr>
            </a:lvl2pPr>
            <a:lvl3pPr>
              <a:defRPr>
                <a:ln>
                  <a:noFill/>
                </a:ln>
                <a:solidFill>
                  <a:schemeClr val="accent1"/>
                </a:solidFill>
              </a:defRPr>
            </a:lvl3pPr>
            <a:lvl4pPr>
              <a:defRPr>
                <a:ln>
                  <a:noFill/>
                </a:ln>
                <a:solidFill>
                  <a:schemeClr val="accent1"/>
                </a:solidFill>
              </a:defRPr>
            </a:lvl4pPr>
            <a:lvl5pPr>
              <a:defRPr>
                <a:ln>
                  <a:noFill/>
                </a:ln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Headline</a:t>
            </a:r>
          </a:p>
        </p:txBody>
      </p:sp>
      <p:pic>
        <p:nvPicPr>
          <p:cNvPr id="16" name="Picture 15" descr="BLOCKCHAIN4_MARK_BLUE.png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8267499" y="260345"/>
            <a:ext cx="871537" cy="639771"/>
          </a:xfrm>
          <a:prstGeom prst="rect">
            <a:avLst/>
          </a:prstGeom>
        </p:spPr>
      </p:pic>
      <p:sp>
        <p:nvSpPr>
          <p:cNvPr id="14" name="TextBox 13"/>
          <p:cNvSpPr txBox="1"/>
          <p:nvPr userDrawn="1"/>
        </p:nvSpPr>
        <p:spPr>
          <a:xfrm>
            <a:off x="8562694" y="4920492"/>
            <a:ext cx="52832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13620BF-9500-5846-90F5-A7283DB76046}" type="slidenum">
              <a:rPr lang="en-US" sz="900" smtClean="0">
                <a:solidFill>
                  <a:schemeClr val="accent3"/>
                </a:solidFill>
              </a:rPr>
              <a:pPr algn="r"/>
              <a:t>‹#›</a:t>
            </a:fld>
            <a:endParaRPr lang="en-US" sz="9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66838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py w/ Supporting Objec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50800"/>
            <a:ext cx="9144000" cy="5021354"/>
          </a:xfrm>
          <a:prstGeom prst="rect">
            <a:avLst/>
          </a:prstGeom>
        </p:spPr>
      </p:pic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125729" y="144464"/>
            <a:ext cx="5286267" cy="1191756"/>
          </a:xfrm>
        </p:spPr>
        <p:txBody>
          <a:bodyPr/>
          <a:lstStyle>
            <a:lvl1pPr marL="0" indent="0">
              <a:buNone/>
              <a:defRPr sz="2400" b="0">
                <a:ln>
                  <a:noFill/>
                </a:ln>
                <a:solidFill>
                  <a:srgbClr val="0064FF"/>
                </a:solidFill>
                <a:latin typeface="Arial"/>
                <a:cs typeface="Arial"/>
              </a:defRPr>
            </a:lvl1pPr>
            <a:lvl2pPr>
              <a:defRPr>
                <a:ln>
                  <a:noFill/>
                </a:ln>
                <a:solidFill>
                  <a:schemeClr val="accent1"/>
                </a:solidFill>
              </a:defRPr>
            </a:lvl2pPr>
            <a:lvl3pPr>
              <a:defRPr>
                <a:ln>
                  <a:noFill/>
                </a:ln>
                <a:solidFill>
                  <a:schemeClr val="accent1"/>
                </a:solidFill>
              </a:defRPr>
            </a:lvl3pPr>
            <a:lvl4pPr>
              <a:defRPr>
                <a:ln>
                  <a:noFill/>
                </a:ln>
                <a:solidFill>
                  <a:schemeClr val="accent1"/>
                </a:solidFill>
              </a:defRPr>
            </a:lvl4pPr>
            <a:lvl5pPr>
              <a:defRPr>
                <a:ln>
                  <a:noFill/>
                </a:ln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Headline</a:t>
            </a:r>
          </a:p>
        </p:txBody>
      </p:sp>
      <p:sp>
        <p:nvSpPr>
          <p:cNvPr id="13" name="Content Placeholder 4"/>
          <p:cNvSpPr>
            <a:spLocks noGrp="1"/>
          </p:cNvSpPr>
          <p:nvPr>
            <p:ph sz="quarter" idx="27" hasCustomPrompt="1"/>
          </p:nvPr>
        </p:nvSpPr>
        <p:spPr>
          <a:xfrm>
            <a:off x="5149014" y="3160913"/>
            <a:ext cx="916971" cy="892584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 baseline="0"/>
            </a:lvl1pPr>
          </a:lstStyle>
          <a:p>
            <a:pPr lvl="0"/>
            <a:r>
              <a:rPr lang="en-US" dirty="0"/>
              <a:t>Content</a:t>
            </a:r>
          </a:p>
        </p:txBody>
      </p:sp>
      <p:sp>
        <p:nvSpPr>
          <p:cNvPr id="7" name="Content Placeholder 4"/>
          <p:cNvSpPr>
            <a:spLocks noGrp="1"/>
          </p:cNvSpPr>
          <p:nvPr>
            <p:ph sz="quarter" idx="28" hasCustomPrompt="1"/>
          </p:nvPr>
        </p:nvSpPr>
        <p:spPr>
          <a:xfrm>
            <a:off x="6170993" y="2128720"/>
            <a:ext cx="916971" cy="892584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 baseline="0"/>
            </a:lvl1pPr>
          </a:lstStyle>
          <a:p>
            <a:pPr lvl="0"/>
            <a:r>
              <a:rPr lang="en-US" dirty="0"/>
              <a:t>Content</a:t>
            </a:r>
          </a:p>
        </p:txBody>
      </p:sp>
      <p:sp>
        <p:nvSpPr>
          <p:cNvPr id="9" name="Content Placeholder 4"/>
          <p:cNvSpPr>
            <a:spLocks noGrp="1"/>
          </p:cNvSpPr>
          <p:nvPr>
            <p:ph sz="quarter" idx="29" hasCustomPrompt="1"/>
          </p:nvPr>
        </p:nvSpPr>
        <p:spPr>
          <a:xfrm>
            <a:off x="3088269" y="3170390"/>
            <a:ext cx="916971" cy="892584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 baseline="0"/>
            </a:lvl1pPr>
          </a:lstStyle>
          <a:p>
            <a:pPr lvl="0"/>
            <a:r>
              <a:rPr lang="en-US" dirty="0"/>
              <a:t>Content</a:t>
            </a:r>
          </a:p>
        </p:txBody>
      </p:sp>
      <p:sp>
        <p:nvSpPr>
          <p:cNvPr id="10" name="Content Placeholder 4"/>
          <p:cNvSpPr>
            <a:spLocks noGrp="1"/>
          </p:cNvSpPr>
          <p:nvPr>
            <p:ph sz="quarter" idx="30" hasCustomPrompt="1"/>
          </p:nvPr>
        </p:nvSpPr>
        <p:spPr>
          <a:xfrm>
            <a:off x="4110248" y="2138197"/>
            <a:ext cx="916971" cy="892584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 baseline="0"/>
            </a:lvl1pPr>
          </a:lstStyle>
          <a:p>
            <a:pPr lvl="0"/>
            <a:r>
              <a:rPr lang="en-US" dirty="0"/>
              <a:t>Content</a:t>
            </a:r>
          </a:p>
        </p:txBody>
      </p:sp>
      <p:sp>
        <p:nvSpPr>
          <p:cNvPr id="12" name="Content Placeholder 4"/>
          <p:cNvSpPr>
            <a:spLocks noGrp="1"/>
          </p:cNvSpPr>
          <p:nvPr>
            <p:ph sz="quarter" idx="31" hasCustomPrompt="1"/>
          </p:nvPr>
        </p:nvSpPr>
        <p:spPr>
          <a:xfrm>
            <a:off x="2059578" y="4194652"/>
            <a:ext cx="916971" cy="892584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 baseline="0"/>
            </a:lvl1pPr>
          </a:lstStyle>
          <a:p>
            <a:pPr lvl="0"/>
            <a:r>
              <a:rPr lang="en-US" dirty="0"/>
              <a:t>Content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32" hasCustomPrompt="1"/>
          </p:nvPr>
        </p:nvSpPr>
        <p:spPr>
          <a:xfrm>
            <a:off x="1024809" y="3162459"/>
            <a:ext cx="916971" cy="892584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 baseline="0"/>
            </a:lvl1pPr>
          </a:lstStyle>
          <a:p>
            <a:pPr lvl="0"/>
            <a:r>
              <a:rPr lang="en-US" dirty="0"/>
              <a:t>Content</a:t>
            </a:r>
          </a:p>
        </p:txBody>
      </p:sp>
      <p:pic>
        <p:nvPicPr>
          <p:cNvPr id="17" name="Picture 16" descr="BlockchainLogo_White.eps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5731" y="4764534"/>
            <a:ext cx="1348088" cy="146304"/>
          </a:xfrm>
          <a:prstGeom prst="rect">
            <a:avLst/>
          </a:prstGeom>
        </p:spPr>
      </p:pic>
      <p:pic>
        <p:nvPicPr>
          <p:cNvPr id="15" name="Picture 14" descr="IBMLogo_White.eps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55249" y="4764534"/>
            <a:ext cx="392601" cy="146304"/>
          </a:xfrm>
          <a:prstGeom prst="rect">
            <a:avLst/>
          </a:prstGeom>
        </p:spPr>
      </p:pic>
      <p:sp>
        <p:nvSpPr>
          <p:cNvPr id="16" name="TextBox 15"/>
          <p:cNvSpPr txBox="1"/>
          <p:nvPr userDrawn="1"/>
        </p:nvSpPr>
        <p:spPr>
          <a:xfrm>
            <a:off x="8562694" y="4920492"/>
            <a:ext cx="52832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13620BF-9500-5846-90F5-A7283DB76046}" type="slidenum">
              <a:rPr lang="en-US" sz="900" smtClean="0">
                <a:solidFill>
                  <a:schemeClr val="accent3"/>
                </a:solidFill>
              </a:rPr>
              <a:pPr algn="r"/>
              <a:t>‹#›</a:t>
            </a:fld>
            <a:endParaRPr lang="en-US" sz="9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10683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py w/ Supporting Objec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125730" y="144464"/>
            <a:ext cx="4319500" cy="1011698"/>
          </a:xfrm>
        </p:spPr>
        <p:txBody>
          <a:bodyPr/>
          <a:lstStyle>
            <a:lvl1pPr marL="0" indent="0">
              <a:buNone/>
              <a:defRPr sz="2400" b="0">
                <a:ln>
                  <a:noFill/>
                </a:ln>
                <a:solidFill>
                  <a:srgbClr val="0064FF"/>
                </a:solidFill>
                <a:latin typeface="Arial"/>
                <a:cs typeface="Arial"/>
              </a:defRPr>
            </a:lvl1pPr>
            <a:lvl2pPr>
              <a:defRPr>
                <a:ln>
                  <a:noFill/>
                </a:ln>
                <a:solidFill>
                  <a:schemeClr val="accent1"/>
                </a:solidFill>
              </a:defRPr>
            </a:lvl2pPr>
            <a:lvl3pPr>
              <a:defRPr>
                <a:ln>
                  <a:noFill/>
                </a:ln>
                <a:solidFill>
                  <a:schemeClr val="accent1"/>
                </a:solidFill>
              </a:defRPr>
            </a:lvl3pPr>
            <a:lvl4pPr>
              <a:defRPr>
                <a:ln>
                  <a:noFill/>
                </a:ln>
                <a:solidFill>
                  <a:schemeClr val="accent1"/>
                </a:solidFill>
              </a:defRPr>
            </a:lvl4pPr>
            <a:lvl5pPr>
              <a:defRPr>
                <a:ln>
                  <a:noFill/>
                </a:ln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Headline</a:t>
            </a:r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125730" y="1269882"/>
            <a:ext cx="4319500" cy="3307383"/>
          </a:xfrm>
        </p:spPr>
        <p:txBody>
          <a:bodyPr>
            <a:normAutofit/>
          </a:bodyPr>
          <a:lstStyle>
            <a:lvl1pPr marL="0" indent="0">
              <a:buNone/>
              <a:defRPr sz="1200" baseline="0"/>
            </a:lvl1pPr>
          </a:lstStyle>
          <a:p>
            <a:pPr lvl="0"/>
            <a:r>
              <a:rPr lang="en-US" dirty="0"/>
              <a:t>Content</a:t>
            </a:r>
          </a:p>
        </p:txBody>
      </p:sp>
      <p:pic>
        <p:nvPicPr>
          <p:cNvPr id="7" name="Picture 6" descr="BlockchainLogo_White.eps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5731" y="4764534"/>
            <a:ext cx="1348088" cy="146304"/>
          </a:xfrm>
          <a:prstGeom prst="rect">
            <a:avLst/>
          </a:prstGeom>
        </p:spPr>
      </p:pic>
      <p:pic>
        <p:nvPicPr>
          <p:cNvPr id="10" name="Picture 9" descr="IBMLogo_White.eps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55249" y="4764534"/>
            <a:ext cx="392601" cy="146304"/>
          </a:xfrm>
          <a:prstGeom prst="rect">
            <a:avLst/>
          </a:prstGeom>
        </p:spPr>
      </p:pic>
      <p:sp>
        <p:nvSpPr>
          <p:cNvPr id="9" name="Content Placeholder 2"/>
          <p:cNvSpPr>
            <a:spLocks noGrp="1"/>
          </p:cNvSpPr>
          <p:nvPr>
            <p:ph sz="quarter" idx="16" hasCustomPrompt="1"/>
          </p:nvPr>
        </p:nvSpPr>
        <p:spPr>
          <a:xfrm>
            <a:off x="4577924" y="1269881"/>
            <a:ext cx="4566075" cy="3307384"/>
          </a:xfrm>
        </p:spPr>
        <p:txBody>
          <a:bodyPr>
            <a:normAutofit/>
          </a:bodyPr>
          <a:lstStyle>
            <a:lvl1pPr marL="0" indent="0">
              <a:buNone/>
              <a:defRPr sz="1200" baseline="0"/>
            </a:lvl1pPr>
          </a:lstStyle>
          <a:p>
            <a:pPr lvl="0"/>
            <a:r>
              <a:rPr lang="en-US" dirty="0"/>
              <a:t>Content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125730" y="144464"/>
            <a:ext cx="7768590" cy="1011698"/>
          </a:xfrm>
        </p:spPr>
        <p:txBody>
          <a:bodyPr/>
          <a:lstStyle>
            <a:lvl1pPr marL="0" indent="0">
              <a:buNone/>
              <a:defRPr sz="2400" b="0">
                <a:ln>
                  <a:noFill/>
                </a:ln>
                <a:solidFill>
                  <a:srgbClr val="0064FF"/>
                </a:solidFill>
                <a:latin typeface="Arial"/>
                <a:cs typeface="Arial"/>
              </a:defRPr>
            </a:lvl1pPr>
            <a:lvl2pPr>
              <a:defRPr>
                <a:ln>
                  <a:noFill/>
                </a:ln>
                <a:solidFill>
                  <a:schemeClr val="accent1"/>
                </a:solidFill>
              </a:defRPr>
            </a:lvl2pPr>
            <a:lvl3pPr>
              <a:defRPr>
                <a:ln>
                  <a:noFill/>
                </a:ln>
                <a:solidFill>
                  <a:schemeClr val="accent1"/>
                </a:solidFill>
              </a:defRPr>
            </a:lvl3pPr>
            <a:lvl4pPr>
              <a:defRPr>
                <a:ln>
                  <a:noFill/>
                </a:ln>
                <a:solidFill>
                  <a:schemeClr val="accent1"/>
                </a:solidFill>
              </a:defRPr>
            </a:lvl4pPr>
            <a:lvl5pPr>
              <a:defRPr>
                <a:ln>
                  <a:noFill/>
                </a:ln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Headline</a:t>
            </a:r>
          </a:p>
        </p:txBody>
      </p:sp>
      <p:pic>
        <p:nvPicPr>
          <p:cNvPr id="15" name="Picture 14" descr="BLOCKCHAIN4_MARK_BLUE.png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8267499" y="260345"/>
            <a:ext cx="871537" cy="639771"/>
          </a:xfrm>
          <a:prstGeom prst="rect">
            <a:avLst/>
          </a:prstGeom>
        </p:spPr>
      </p:pic>
      <p:sp>
        <p:nvSpPr>
          <p:cNvPr id="12" name="TextBox 11"/>
          <p:cNvSpPr txBox="1"/>
          <p:nvPr userDrawn="1"/>
        </p:nvSpPr>
        <p:spPr>
          <a:xfrm>
            <a:off x="8562694" y="4920492"/>
            <a:ext cx="52832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13620BF-9500-5846-90F5-A7283DB76046}" type="slidenum">
              <a:rPr lang="en-US" sz="900" smtClean="0">
                <a:solidFill>
                  <a:schemeClr val="accent3"/>
                </a:solidFill>
              </a:rPr>
              <a:pPr algn="r"/>
              <a:t>‹#›</a:t>
            </a:fld>
            <a:endParaRPr lang="en-US" sz="9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61418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ACB906-C359-454A-ABD6-BD1C4299E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C3102A-F664-FB44-A292-D06CF7461B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78696E-2FC1-EA4E-8F40-7BEE955845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EA202-F6F3-6448-A49C-B6DF2FF0176A}" type="datetimeFigureOut">
              <a:rPr lang="en-US" smtClean="0"/>
              <a:t>10/22/19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7BF522-A9F3-A443-ADF5-326EBB7A1C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894ECE-ED1D-114C-8848-6A637F05D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023E7-DEDA-AF4D-9240-DC9C2D6010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092518"/>
      </p:ext>
    </p:extLst>
  </p:cSld>
  <p:clrMapOvr>
    <a:masterClrMapping/>
  </p:clrMapOvr>
  <p:hf sldNum="0" hd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Object w/ Supporting Cop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6" hasCustomPrompt="1"/>
          </p:nvPr>
        </p:nvSpPr>
        <p:spPr>
          <a:xfrm>
            <a:off x="1961968" y="1269882"/>
            <a:ext cx="7070664" cy="3307383"/>
          </a:xfrm>
        </p:spPr>
        <p:txBody>
          <a:bodyPr>
            <a:normAutofit/>
          </a:bodyPr>
          <a:lstStyle>
            <a:lvl1pPr marL="0" indent="0">
              <a:buNone/>
              <a:defRPr sz="1200" baseline="0"/>
            </a:lvl1pPr>
          </a:lstStyle>
          <a:p>
            <a:pPr lvl="0"/>
            <a:r>
              <a:rPr lang="en-US" dirty="0"/>
              <a:t>Content</a:t>
            </a:r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125730" y="1269882"/>
            <a:ext cx="1722500" cy="3307383"/>
          </a:xfrm>
        </p:spPr>
        <p:txBody>
          <a:bodyPr>
            <a:normAutofit/>
          </a:bodyPr>
          <a:lstStyle>
            <a:lvl1pPr marL="0" indent="0">
              <a:buNone/>
              <a:defRPr sz="1200" baseline="0"/>
            </a:lvl1pPr>
          </a:lstStyle>
          <a:p>
            <a:pPr lvl="0"/>
            <a:r>
              <a:rPr lang="en-US" dirty="0"/>
              <a:t>Content</a:t>
            </a:r>
          </a:p>
        </p:txBody>
      </p:sp>
      <p:pic>
        <p:nvPicPr>
          <p:cNvPr id="10" name="Picture 9" descr="BlockchainLogo_White.eps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5731" y="4764534"/>
            <a:ext cx="1348088" cy="146304"/>
          </a:xfrm>
          <a:prstGeom prst="rect">
            <a:avLst/>
          </a:prstGeom>
        </p:spPr>
      </p:pic>
      <p:pic>
        <p:nvPicPr>
          <p:cNvPr id="12" name="Picture 11" descr="IBMLogo_White.eps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55249" y="4764534"/>
            <a:ext cx="392601" cy="146304"/>
          </a:xfrm>
          <a:prstGeom prst="rect">
            <a:avLst/>
          </a:prstGeom>
        </p:spPr>
      </p:pic>
      <p:sp>
        <p:nvSpPr>
          <p:cNvPr id="1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125730" y="144464"/>
            <a:ext cx="7768590" cy="1011698"/>
          </a:xfrm>
        </p:spPr>
        <p:txBody>
          <a:bodyPr/>
          <a:lstStyle>
            <a:lvl1pPr marL="0" indent="0">
              <a:buNone/>
              <a:defRPr sz="2400" b="0">
                <a:ln>
                  <a:noFill/>
                </a:ln>
                <a:solidFill>
                  <a:srgbClr val="0064FF"/>
                </a:solidFill>
                <a:latin typeface="Arial"/>
                <a:cs typeface="Arial"/>
              </a:defRPr>
            </a:lvl1pPr>
            <a:lvl2pPr>
              <a:defRPr>
                <a:ln>
                  <a:noFill/>
                </a:ln>
                <a:solidFill>
                  <a:schemeClr val="accent1"/>
                </a:solidFill>
              </a:defRPr>
            </a:lvl2pPr>
            <a:lvl3pPr>
              <a:defRPr>
                <a:ln>
                  <a:noFill/>
                </a:ln>
                <a:solidFill>
                  <a:schemeClr val="accent1"/>
                </a:solidFill>
              </a:defRPr>
            </a:lvl3pPr>
            <a:lvl4pPr>
              <a:defRPr>
                <a:ln>
                  <a:noFill/>
                </a:ln>
                <a:solidFill>
                  <a:schemeClr val="accent1"/>
                </a:solidFill>
              </a:defRPr>
            </a:lvl4pPr>
            <a:lvl5pPr>
              <a:defRPr>
                <a:ln>
                  <a:noFill/>
                </a:ln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Headline</a:t>
            </a:r>
          </a:p>
        </p:txBody>
      </p:sp>
      <p:pic>
        <p:nvPicPr>
          <p:cNvPr id="17" name="Picture 16" descr="BLOCKCHAIN4_MARK_BLUE.png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8267499" y="260345"/>
            <a:ext cx="871537" cy="639771"/>
          </a:xfrm>
          <a:prstGeom prst="rect">
            <a:avLst/>
          </a:prstGeom>
        </p:spPr>
      </p:pic>
      <p:sp>
        <p:nvSpPr>
          <p:cNvPr id="13" name="TextBox 12"/>
          <p:cNvSpPr txBox="1"/>
          <p:nvPr userDrawn="1"/>
        </p:nvSpPr>
        <p:spPr>
          <a:xfrm>
            <a:off x="8562694" y="4920492"/>
            <a:ext cx="52832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13620BF-9500-5846-90F5-A7283DB76046}" type="slidenum">
              <a:rPr lang="en-US" sz="900" smtClean="0">
                <a:solidFill>
                  <a:schemeClr val="accent3"/>
                </a:solidFill>
              </a:rPr>
              <a:pPr algn="r"/>
              <a:t>‹#›</a:t>
            </a:fld>
            <a:endParaRPr lang="en-US" sz="9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98947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ase Study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BlockchainLogo_White.eps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5731" y="4764534"/>
            <a:ext cx="1348088" cy="146304"/>
          </a:xfrm>
          <a:prstGeom prst="rect">
            <a:avLst/>
          </a:prstGeom>
        </p:spPr>
      </p:pic>
      <p:pic>
        <p:nvPicPr>
          <p:cNvPr id="10" name="Picture 9" descr="IBMLogo_White.eps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55249" y="4764534"/>
            <a:ext cx="392601" cy="146304"/>
          </a:xfrm>
          <a:prstGeom prst="rect">
            <a:avLst/>
          </a:prstGeom>
        </p:spPr>
      </p:pic>
      <p:sp>
        <p:nvSpPr>
          <p:cNvPr id="15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125413" y="1241871"/>
            <a:ext cx="1985951" cy="3340289"/>
          </a:xfrm>
        </p:spPr>
        <p:txBody>
          <a:bodyPr>
            <a:normAutofit/>
          </a:bodyPr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en-US" dirty="0"/>
              <a:t>Body copy</a:t>
            </a:r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2277730" y="1339759"/>
            <a:ext cx="1719111" cy="3246111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</a:lstStyle>
          <a:p>
            <a:pPr lvl="0"/>
            <a:r>
              <a:rPr lang="en-US" dirty="0"/>
              <a:t>Detail copy</a:t>
            </a:r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25" hasCustomPrompt="1"/>
          </p:nvPr>
        </p:nvSpPr>
        <p:spPr>
          <a:xfrm>
            <a:off x="4168775" y="1241871"/>
            <a:ext cx="4787999" cy="2560611"/>
          </a:xfrm>
        </p:spPr>
        <p:txBody>
          <a:bodyPr>
            <a:normAutofit/>
          </a:bodyPr>
          <a:lstStyle>
            <a:lvl1pPr marL="0" indent="0">
              <a:buNone/>
              <a:defRPr sz="2400" baseline="0"/>
            </a:lvl1pPr>
          </a:lstStyle>
          <a:p>
            <a:pPr lvl="0"/>
            <a:r>
              <a:rPr lang="en-US" dirty="0"/>
              <a:t>Quote, stat, etc.</a:t>
            </a:r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125730" y="144464"/>
            <a:ext cx="7768590" cy="1011698"/>
          </a:xfrm>
        </p:spPr>
        <p:txBody>
          <a:bodyPr/>
          <a:lstStyle>
            <a:lvl1pPr marL="0" indent="0">
              <a:buNone/>
              <a:defRPr sz="2400" b="0">
                <a:ln>
                  <a:noFill/>
                </a:ln>
                <a:solidFill>
                  <a:srgbClr val="0064FF"/>
                </a:solidFill>
                <a:latin typeface="Arial"/>
                <a:cs typeface="Arial"/>
              </a:defRPr>
            </a:lvl1pPr>
            <a:lvl2pPr>
              <a:defRPr>
                <a:ln>
                  <a:noFill/>
                </a:ln>
                <a:solidFill>
                  <a:schemeClr val="accent1"/>
                </a:solidFill>
              </a:defRPr>
            </a:lvl2pPr>
            <a:lvl3pPr>
              <a:defRPr>
                <a:ln>
                  <a:noFill/>
                </a:ln>
                <a:solidFill>
                  <a:schemeClr val="accent1"/>
                </a:solidFill>
              </a:defRPr>
            </a:lvl3pPr>
            <a:lvl4pPr>
              <a:defRPr>
                <a:ln>
                  <a:noFill/>
                </a:ln>
                <a:solidFill>
                  <a:schemeClr val="accent1"/>
                </a:solidFill>
              </a:defRPr>
            </a:lvl4pPr>
            <a:lvl5pPr>
              <a:defRPr>
                <a:ln>
                  <a:noFill/>
                </a:ln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Headline</a:t>
            </a:r>
          </a:p>
        </p:txBody>
      </p:sp>
      <p:pic>
        <p:nvPicPr>
          <p:cNvPr id="19" name="Picture 18" descr="BLOCKCHAIN4_MARK_BLUE.png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8267499" y="260345"/>
            <a:ext cx="871537" cy="639771"/>
          </a:xfrm>
          <a:prstGeom prst="rect">
            <a:avLst/>
          </a:prstGeom>
        </p:spPr>
      </p:pic>
      <p:sp>
        <p:nvSpPr>
          <p:cNvPr id="12" name="TextBox 11"/>
          <p:cNvSpPr txBox="1"/>
          <p:nvPr userDrawn="1"/>
        </p:nvSpPr>
        <p:spPr>
          <a:xfrm>
            <a:off x="8562694" y="4920492"/>
            <a:ext cx="52832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13620BF-9500-5846-90F5-A7283DB76046}" type="slidenum">
              <a:rPr lang="en-US" sz="900" smtClean="0">
                <a:solidFill>
                  <a:schemeClr val="accent3"/>
                </a:solidFill>
              </a:rPr>
              <a:pPr algn="r"/>
              <a:t>‹#›</a:t>
            </a:fld>
            <a:endParaRPr lang="en-US" sz="9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88466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tro – Blue">
    <p:bg>
      <p:bgPr>
        <a:solidFill>
          <a:srgbClr val="003BC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BLOCKCHAIN5_MARK_BLUE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22478" y="965200"/>
            <a:ext cx="3746505" cy="3746505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39700" y="139700"/>
            <a:ext cx="6083300" cy="495300"/>
          </a:xfrm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Thank you!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133350" y="1871736"/>
            <a:ext cx="3048000" cy="755434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400" i="1" baseline="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Presenter Name</a:t>
            </a:r>
          </a:p>
          <a:p>
            <a:pPr lvl="0"/>
            <a:r>
              <a:rPr lang="en-US" dirty="0"/>
              <a:t>Presenter Email</a:t>
            </a:r>
          </a:p>
          <a:p>
            <a:pPr lvl="0"/>
            <a:r>
              <a:rPr lang="en-US" dirty="0"/>
              <a:t>Presenter Phone</a:t>
            </a:r>
          </a:p>
        </p:txBody>
      </p:sp>
      <p:pic>
        <p:nvPicPr>
          <p:cNvPr id="10" name="Picture 9" descr="BlockchainLogo_White.eps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5731" y="4764534"/>
            <a:ext cx="1348088" cy="146304"/>
          </a:xfrm>
          <a:prstGeom prst="rect">
            <a:avLst/>
          </a:prstGeom>
        </p:spPr>
      </p:pic>
      <p:pic>
        <p:nvPicPr>
          <p:cNvPr id="12" name="Picture 11" descr="IBMLogo_White.eps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55249" y="4764534"/>
            <a:ext cx="392601" cy="146304"/>
          </a:xfrm>
          <a:prstGeom prst="rect">
            <a:avLst/>
          </a:prstGeom>
        </p:spPr>
      </p:pic>
      <p:grpSp>
        <p:nvGrpSpPr>
          <p:cNvPr id="7" name="Group 6"/>
          <p:cNvGrpSpPr/>
          <p:nvPr userDrawn="1"/>
        </p:nvGrpSpPr>
        <p:grpSpPr>
          <a:xfrm>
            <a:off x="90681" y="3377890"/>
            <a:ext cx="2259953" cy="1059107"/>
            <a:chOff x="90681" y="2914901"/>
            <a:chExt cx="2259953" cy="1059107"/>
          </a:xfrm>
        </p:grpSpPr>
        <p:sp>
          <p:nvSpPr>
            <p:cNvPr id="9" name="Rectangle 8"/>
            <p:cNvSpPr/>
            <p:nvPr/>
          </p:nvSpPr>
          <p:spPr>
            <a:xfrm>
              <a:off x="90681" y="2914901"/>
              <a:ext cx="1772498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000" b="1" i="1" dirty="0">
                  <a:solidFill>
                    <a:schemeClr val="bg1">
                      <a:lumMod val="75000"/>
                    </a:schemeClr>
                  </a:solidFill>
                  <a:latin typeface="+mj-lt"/>
                </a:rPr>
                <a:t>Questions? Tweet us or go to ibm.com/blockchain</a:t>
              </a:r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128914" y="3305231"/>
              <a:ext cx="2221720" cy="264627"/>
              <a:chOff x="128914" y="3235781"/>
              <a:chExt cx="2221720" cy="264627"/>
            </a:xfrm>
          </p:grpSpPr>
          <p:pic>
            <p:nvPicPr>
              <p:cNvPr id="20" name="Picture 2" descr="mage result for twitter logo png"/>
              <p:cNvPicPr>
                <a:picLocks noChangeAspect="1" noChangeArrowheads="1"/>
              </p:cNvPicPr>
              <p:nvPr/>
            </p:nvPicPr>
            <p:blipFill>
              <a:blip r:embed="rId5" cstate="email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colorTemperature colorTemp="8800"/>
                        </a14:imgEffect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8914" y="3235781"/>
                <a:ext cx="264627" cy="2646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1" name="Rectangle 20"/>
              <p:cNvSpPr/>
              <p:nvPr/>
            </p:nvSpPr>
            <p:spPr>
              <a:xfrm>
                <a:off x="330852" y="3237461"/>
                <a:ext cx="2019782" cy="2462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000">
                    <a:solidFill>
                      <a:schemeClr val="bg1">
                        <a:lumMod val="75000"/>
                      </a:schemeClr>
                    </a:solidFill>
                  </a:rPr>
                  <a:t>@IBMBlockchain</a:t>
                </a:r>
                <a:endParaRPr lang="en-US" sz="1000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</p:grpSp>
        <p:grpSp>
          <p:nvGrpSpPr>
            <p:cNvPr id="14" name="Group 13"/>
            <p:cNvGrpSpPr/>
            <p:nvPr/>
          </p:nvGrpSpPr>
          <p:grpSpPr>
            <a:xfrm>
              <a:off x="128913" y="3523757"/>
              <a:ext cx="1281821" cy="246221"/>
              <a:chOff x="128913" y="3570057"/>
              <a:chExt cx="1281821" cy="246221"/>
            </a:xfrm>
          </p:grpSpPr>
          <p:pic>
            <p:nvPicPr>
              <p:cNvPr id="18" name="Picture 17"/>
              <p:cNvPicPr>
                <a:picLocks noChangeAspect="1"/>
              </p:cNvPicPr>
              <p:nvPr/>
            </p:nvPicPr>
            <p:blipFill>
              <a:blip r:embed="rId7" cstate="email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28913" y="3575824"/>
                <a:ext cx="229903" cy="229903"/>
              </a:xfrm>
              <a:prstGeom prst="rect">
                <a:avLst/>
              </a:prstGeom>
            </p:spPr>
          </p:pic>
          <p:sp>
            <p:nvSpPr>
              <p:cNvPr id="19" name="Rectangle 18"/>
              <p:cNvSpPr/>
              <p:nvPr/>
            </p:nvSpPr>
            <p:spPr>
              <a:xfrm>
                <a:off x="346019" y="3570057"/>
                <a:ext cx="1064715" cy="2462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000" dirty="0">
                    <a:solidFill>
                      <a:schemeClr val="bg1">
                        <a:lumMod val="75000"/>
                      </a:schemeClr>
                    </a:solidFill>
                  </a:rPr>
                  <a:t>IBM Blockchain</a:t>
                </a:r>
              </a:p>
            </p:txBody>
          </p:sp>
        </p:grpSp>
        <p:grpSp>
          <p:nvGrpSpPr>
            <p:cNvPr id="15" name="Group 14"/>
            <p:cNvGrpSpPr/>
            <p:nvPr/>
          </p:nvGrpSpPr>
          <p:grpSpPr>
            <a:xfrm>
              <a:off x="152867" y="3727787"/>
              <a:ext cx="1257866" cy="246221"/>
              <a:chOff x="152867" y="3947712"/>
              <a:chExt cx="1257866" cy="246221"/>
            </a:xfrm>
          </p:grpSpPr>
          <p:pic>
            <p:nvPicPr>
              <p:cNvPr id="16" name="Picture 15"/>
              <p:cNvPicPr>
                <a:picLocks noChangeAspect="1"/>
              </p:cNvPicPr>
              <p:nvPr/>
            </p:nvPicPr>
            <p:blipFill>
              <a:blip r:embed="rId8" cstate="email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52867" y="4002806"/>
                <a:ext cx="183604" cy="129276"/>
              </a:xfrm>
              <a:prstGeom prst="rect">
                <a:avLst/>
              </a:prstGeom>
            </p:spPr>
          </p:pic>
          <p:sp>
            <p:nvSpPr>
              <p:cNvPr id="17" name="Rectangle 16"/>
              <p:cNvSpPr/>
              <p:nvPr/>
            </p:nvSpPr>
            <p:spPr>
              <a:xfrm>
                <a:off x="346018" y="3947712"/>
                <a:ext cx="1064715" cy="2462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000" dirty="0">
                    <a:solidFill>
                      <a:schemeClr val="bg1">
                        <a:lumMod val="75000"/>
                      </a:schemeClr>
                    </a:solidFill>
                  </a:rPr>
                  <a:t>IBM Blockchain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215349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pos="144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tro –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39700" y="139700"/>
            <a:ext cx="6083300" cy="495300"/>
          </a:xfrm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Thank you!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133350" y="1871736"/>
            <a:ext cx="3048000" cy="755434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400" i="1" baseline="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Presenter Name</a:t>
            </a:r>
          </a:p>
          <a:p>
            <a:pPr lvl="0"/>
            <a:r>
              <a:rPr lang="en-US" dirty="0"/>
              <a:t>Presenter Email</a:t>
            </a:r>
          </a:p>
          <a:p>
            <a:pPr lvl="0"/>
            <a:r>
              <a:rPr lang="en-US" dirty="0"/>
              <a:t>Presenter Phone</a:t>
            </a:r>
          </a:p>
        </p:txBody>
      </p:sp>
      <p:pic>
        <p:nvPicPr>
          <p:cNvPr id="8" name="Picture 7" descr="BlockchainLogo_White.eps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5731" y="4764534"/>
            <a:ext cx="1348088" cy="146304"/>
          </a:xfrm>
          <a:prstGeom prst="rect">
            <a:avLst/>
          </a:prstGeom>
        </p:spPr>
      </p:pic>
      <p:pic>
        <p:nvPicPr>
          <p:cNvPr id="9" name="Picture 8" descr="IBMLogo_White.eps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55249" y="4764534"/>
            <a:ext cx="392601" cy="14630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105976" y="952432"/>
            <a:ext cx="3759201" cy="3759201"/>
          </a:xfrm>
          <a:prstGeom prst="rect">
            <a:avLst/>
          </a:prstGeom>
        </p:spPr>
      </p:pic>
      <p:grpSp>
        <p:nvGrpSpPr>
          <p:cNvPr id="10" name="Group 9"/>
          <p:cNvGrpSpPr/>
          <p:nvPr userDrawn="1"/>
        </p:nvGrpSpPr>
        <p:grpSpPr>
          <a:xfrm>
            <a:off x="90681" y="3377890"/>
            <a:ext cx="2259953" cy="1059107"/>
            <a:chOff x="90681" y="2914901"/>
            <a:chExt cx="2259953" cy="1059107"/>
          </a:xfrm>
        </p:grpSpPr>
        <p:sp>
          <p:nvSpPr>
            <p:cNvPr id="11" name="Rectangle 10"/>
            <p:cNvSpPr/>
            <p:nvPr/>
          </p:nvSpPr>
          <p:spPr>
            <a:xfrm>
              <a:off x="90681" y="2914901"/>
              <a:ext cx="1772498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000" b="1" i="1" dirty="0">
                  <a:solidFill>
                    <a:schemeClr val="bg1">
                      <a:lumMod val="75000"/>
                    </a:schemeClr>
                  </a:solidFill>
                  <a:latin typeface="+mj-lt"/>
                </a:rPr>
                <a:t>Questions? Tweet us or go to ibm.com/blockchain</a:t>
              </a:r>
            </a:p>
          </p:txBody>
        </p:sp>
        <p:grpSp>
          <p:nvGrpSpPr>
            <p:cNvPr id="14" name="Group 13"/>
            <p:cNvGrpSpPr/>
            <p:nvPr/>
          </p:nvGrpSpPr>
          <p:grpSpPr>
            <a:xfrm>
              <a:off x="128914" y="3305231"/>
              <a:ext cx="2221720" cy="264627"/>
              <a:chOff x="128914" y="3235781"/>
              <a:chExt cx="2221720" cy="264627"/>
            </a:xfrm>
          </p:grpSpPr>
          <p:pic>
            <p:nvPicPr>
              <p:cNvPr id="21" name="Picture 2" descr="mage result for twitter logo png"/>
              <p:cNvPicPr>
                <a:picLocks noChangeAspect="1" noChangeArrowheads="1"/>
              </p:cNvPicPr>
              <p:nvPr/>
            </p:nvPicPr>
            <p:blipFill>
              <a:blip r:embed="rId5" cstate="email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colorTemperature colorTemp="8800"/>
                        </a14:imgEffect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8914" y="3235781"/>
                <a:ext cx="264627" cy="2646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2" name="Rectangle 21"/>
              <p:cNvSpPr/>
              <p:nvPr/>
            </p:nvSpPr>
            <p:spPr>
              <a:xfrm>
                <a:off x="330852" y="3237461"/>
                <a:ext cx="2019782" cy="2462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000">
                    <a:solidFill>
                      <a:schemeClr val="bg1">
                        <a:lumMod val="75000"/>
                      </a:schemeClr>
                    </a:solidFill>
                  </a:rPr>
                  <a:t>@IBMBlockchain</a:t>
                </a:r>
                <a:endParaRPr lang="en-US" sz="1000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</p:grpSp>
        <p:grpSp>
          <p:nvGrpSpPr>
            <p:cNvPr id="15" name="Group 14"/>
            <p:cNvGrpSpPr/>
            <p:nvPr/>
          </p:nvGrpSpPr>
          <p:grpSpPr>
            <a:xfrm>
              <a:off x="128913" y="3523757"/>
              <a:ext cx="1281821" cy="246221"/>
              <a:chOff x="128913" y="3570057"/>
              <a:chExt cx="1281821" cy="246221"/>
            </a:xfrm>
          </p:grpSpPr>
          <p:pic>
            <p:nvPicPr>
              <p:cNvPr id="19" name="Picture 18"/>
              <p:cNvPicPr>
                <a:picLocks noChangeAspect="1"/>
              </p:cNvPicPr>
              <p:nvPr/>
            </p:nvPicPr>
            <p:blipFill>
              <a:blip r:embed="rId7" cstate="email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28913" y="3575824"/>
                <a:ext cx="229903" cy="229903"/>
              </a:xfrm>
              <a:prstGeom prst="rect">
                <a:avLst/>
              </a:prstGeom>
            </p:spPr>
          </p:pic>
          <p:sp>
            <p:nvSpPr>
              <p:cNvPr id="20" name="Rectangle 19"/>
              <p:cNvSpPr/>
              <p:nvPr/>
            </p:nvSpPr>
            <p:spPr>
              <a:xfrm>
                <a:off x="346019" y="3570057"/>
                <a:ext cx="1064715" cy="2462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000" dirty="0">
                    <a:solidFill>
                      <a:schemeClr val="bg1">
                        <a:lumMod val="75000"/>
                      </a:schemeClr>
                    </a:solidFill>
                  </a:rPr>
                  <a:t>IBM Blockchain</a:t>
                </a:r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152867" y="3727787"/>
              <a:ext cx="1257866" cy="246221"/>
              <a:chOff x="152867" y="3947712"/>
              <a:chExt cx="1257866" cy="246221"/>
            </a:xfrm>
          </p:grpSpPr>
          <p:pic>
            <p:nvPicPr>
              <p:cNvPr id="17" name="Picture 16"/>
              <p:cNvPicPr>
                <a:picLocks noChangeAspect="1"/>
              </p:cNvPicPr>
              <p:nvPr/>
            </p:nvPicPr>
            <p:blipFill>
              <a:blip r:embed="rId8" cstate="email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52867" y="4002806"/>
                <a:ext cx="183604" cy="129276"/>
              </a:xfrm>
              <a:prstGeom prst="rect">
                <a:avLst/>
              </a:prstGeom>
            </p:spPr>
          </p:pic>
          <p:sp>
            <p:nvSpPr>
              <p:cNvPr id="18" name="Rectangle 17"/>
              <p:cNvSpPr/>
              <p:nvPr/>
            </p:nvSpPr>
            <p:spPr>
              <a:xfrm>
                <a:off x="346018" y="3947712"/>
                <a:ext cx="1064715" cy="2462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000" dirty="0">
                    <a:solidFill>
                      <a:schemeClr val="bg1">
                        <a:lumMod val="75000"/>
                      </a:schemeClr>
                    </a:solidFill>
                  </a:rPr>
                  <a:t>IBM Blockchain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527967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pos="144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46D509-1DA0-8B44-880F-6E0B08AC9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46B98B-BA60-9A48-B0C6-A56C027C62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7E0B6F-A704-A145-BEAE-1811B12128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D39AB8-2554-1C44-9D67-8DD2B459D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EA202-F6F3-6448-A49C-B6DF2FF0176A}" type="datetimeFigureOut">
              <a:rPr lang="en-US" smtClean="0"/>
              <a:t>10/22/19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6FBBEE-7DFC-F54E-B11B-6274CCD677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885FA1-FDAB-7B4E-B888-9B29625725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023E7-DEDA-AF4D-9240-DC9C2D6010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017768"/>
      </p:ext>
    </p:extLst>
  </p:cSld>
  <p:clrMapOvr>
    <a:masterClrMapping/>
  </p:clrMapOvr>
  <p:hf sldNum="0"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BB5CB-0807-3C47-877A-1D423132F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684997-D2C6-9040-AAA9-A8D58B10FE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8AE5CA-E7BC-2947-B21B-A6D1B0F03D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82E51C-8212-ED48-A750-EEA25EFD7F8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A4F0C31-B72E-9C4B-838E-CC5DC99FD80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F85ED79-FC84-DD47-B880-D12909171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EA202-F6F3-6448-A49C-B6DF2FF0176A}" type="datetimeFigureOut">
              <a:rPr lang="en-US" smtClean="0"/>
              <a:t>10/22/19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DBD6DA5-A8E6-B14D-8A34-C622979516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6A2EFFE-2D80-C24F-BC83-AD73AA5D78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023E7-DEDA-AF4D-9240-DC9C2D6010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116099"/>
      </p:ext>
    </p:extLst>
  </p:cSld>
  <p:clrMapOvr>
    <a:masterClrMapping/>
  </p:clrMapOvr>
  <p:hf sldNum="0"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1E295E-8E1E-594C-9139-1B95CE258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D648483-9702-334A-ADA3-1199618F8A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EA202-F6F3-6448-A49C-B6DF2FF0176A}" type="datetimeFigureOut">
              <a:rPr lang="en-US" smtClean="0"/>
              <a:t>10/22/19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E9CED2-AB0A-CE44-BF31-17EF831789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9EDBF7-9FF4-384C-8E9A-65EBFAFD8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023E7-DEDA-AF4D-9240-DC9C2D6010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58486"/>
      </p:ext>
    </p:extLst>
  </p:cSld>
  <p:clrMapOvr>
    <a:masterClrMapping/>
  </p:clrMapOvr>
  <p:hf sldNum="0"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D6C863-004E-BD40-80FD-96A4940D0D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EA202-F6F3-6448-A49C-B6DF2FF0176A}" type="datetimeFigureOut">
              <a:rPr lang="en-US" smtClean="0"/>
              <a:t>10/22/19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A516F7A-F0FD-D745-8F34-9970B9A5A8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F6450F-FC16-5C40-A159-9B80999F8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023E7-DEDA-AF4D-9240-DC9C2D6010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155442"/>
      </p:ext>
    </p:extLst>
  </p:cSld>
  <p:clrMapOvr>
    <a:masterClrMapping/>
  </p:clrMapOvr>
  <p:hf sldNum="0"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36D144-9362-AD45-B01C-D5FBC3201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95396D-F0B2-444C-B5EA-71ED2CD358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4DC090-95B1-5946-974C-69E8F99897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D70C19-0633-4A4F-899B-A195803E55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EA202-F6F3-6448-A49C-B6DF2FF0176A}" type="datetimeFigureOut">
              <a:rPr lang="en-US" smtClean="0"/>
              <a:t>10/22/19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6B3AC1-7C03-7B44-85C4-9379D2BE8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C302FE-BE5E-5C49-91D2-A51874C08D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023E7-DEDA-AF4D-9240-DC9C2D6010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203837"/>
      </p:ext>
    </p:extLst>
  </p:cSld>
  <p:clrMapOvr>
    <a:masterClrMapping/>
  </p:clrMapOvr>
  <p:hf sldNum="0"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8EACB6-639E-1E4D-9481-55A6639A5A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81CF761-FA77-2A4C-B346-6745653B47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91B254-77BF-6E43-86C1-6B1577C517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E2668F-E287-0541-AB29-153692F28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EA202-F6F3-6448-A49C-B6DF2FF0176A}" type="datetimeFigureOut">
              <a:rPr lang="en-US" smtClean="0"/>
              <a:t>10/22/19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B01255-E20F-5048-A741-953CB008C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653AC0-6D1C-2C43-8DB6-9CE0D98D7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023E7-DEDA-AF4D-9240-DC9C2D6010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435864"/>
      </p:ext>
    </p:extLst>
  </p:cSld>
  <p:clrMapOvr>
    <a:masterClrMapping/>
  </p:clrMapOvr>
  <p:hf sldNum="0" hdr="0" dt="0"/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643A59F-9A51-C641-8565-19F681629B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77B6A1-08FB-584C-A0E2-7FB77233BF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E69BA7-E18D-8941-8A57-EE220CB337E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1EA202-F6F3-6448-A49C-B6DF2FF0176A}" type="datetimeFigureOut">
              <a:rPr lang="en-US" smtClean="0"/>
              <a:t>10/22/19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F5883F-9D5E-E941-9F7E-9F19E0AAF0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04442B-5E96-3246-8DC8-67E1FD0E16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6023E7-DEDA-AF4D-9240-DC9C2D6010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855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  <p:sldLayoutId id="2147483728" r:id="rId14"/>
    <p:sldLayoutId id="2147483650" r:id="rId15"/>
    <p:sldLayoutId id="2147483687" r:id="rId16"/>
    <p:sldLayoutId id="2147483689" r:id="rId17"/>
    <p:sldLayoutId id="2147483693" r:id="rId18"/>
    <p:sldLayoutId id="2147483691" r:id="rId19"/>
    <p:sldLayoutId id="2147483694" r:id="rId20"/>
    <p:sldLayoutId id="2147483658" r:id="rId21"/>
    <p:sldLayoutId id="2147483688" r:id="rId22"/>
    <p:sldLayoutId id="2147483664" r:id="rId23"/>
    <p:sldLayoutId id="2147483669" r:id="rId24"/>
    <p:sldLayoutId id="2147483696" r:id="rId25"/>
    <p:sldLayoutId id="2147483697" r:id="rId26"/>
    <p:sldLayoutId id="2147483698" r:id="rId27"/>
    <p:sldLayoutId id="2147483699" r:id="rId28"/>
    <p:sldLayoutId id="2147483700" r:id="rId29"/>
    <p:sldLayoutId id="2147483701" r:id="rId30"/>
    <p:sldLayoutId id="2147483703" r:id="rId31"/>
    <p:sldLayoutId id="2147483651" r:id="rId32"/>
    <p:sldLayoutId id="2147483653" r:id="rId33"/>
  </p:sldLayoutIdLst>
  <p:hf sldNum="0"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7.tiff"/><Relationship Id="rId5" Type="http://schemas.openxmlformats.org/officeDocument/2006/relationships/image" Target="../media/image16.tiff"/><Relationship Id="rId4" Type="http://schemas.openxmlformats.org/officeDocument/2006/relationships/image" Target="../media/image1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hub.docker.com/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ibm.com/patterns/track-the-coffee-supply-chain-on-the-blockchain/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ibm.com/patterns/track-the-coffee-supply-chain-on-the-blockchain/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ibm.com/patterns/track-the-coffee-supply-chain-on-the-blockchain/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rantsteinfeld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0.tiff"/><Relationship Id="rId5" Type="http://schemas.openxmlformats.org/officeDocument/2006/relationships/hyperlink" Target="http://www.grantsteinfeld.com/" TargetMode="External"/><Relationship Id="rId4" Type="http://schemas.openxmlformats.org/officeDocument/2006/relationships/hyperlink" Target="https://linkedin.com/in/grant-steinfeld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ibm.com/tutorials/run-commercial-paper-smart-contract-with-ibm-blockchain-vscode-extension/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4.xml"/><Relationship Id="rId4" Type="http://schemas.openxmlformats.org/officeDocument/2006/relationships/hyperlink" Target="https://github.com/Grant-Steinfeld/HyperLedger-Fabric-Hands-On-Workshop/blob/master/README.md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channel/UC90Kw63c-FzGulDb_w2GFzw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pPr fontAlgn="auto">
              <a:spcAft>
                <a:spcPts val="0"/>
              </a:spcAft>
            </a:pPr>
            <a:r>
              <a:rPr lang="en-US" sz="3600" dirty="0"/>
              <a:t>Hyperledger Fabric</a:t>
            </a:r>
          </a:p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35414" y="1400378"/>
            <a:ext cx="4764716" cy="755434"/>
          </a:xfrm>
        </p:spPr>
        <p:txBody>
          <a:bodyPr/>
          <a:lstStyle/>
          <a:p>
            <a:r>
              <a:rPr lang="en-US" dirty="0"/>
              <a:t>Grant Steinfeld</a:t>
            </a:r>
          </a:p>
          <a:p>
            <a:r>
              <a:rPr lang="en-US" dirty="0"/>
              <a:t>IBM Developer Advocate – Blockchain and JVM</a:t>
            </a:r>
          </a:p>
          <a:p>
            <a:r>
              <a:rPr lang="en-US" dirty="0"/>
              <a:t>New York City</a:t>
            </a:r>
          </a:p>
          <a:p>
            <a:endParaRPr lang="en-US" dirty="0"/>
          </a:p>
          <a:p>
            <a:endParaRPr lang="en-US" sz="2000" b="1" i="0" dirty="0">
              <a:highlight>
                <a:srgbClr val="FFFF00"/>
              </a:highlight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3876320" y="208514"/>
            <a:ext cx="6097269" cy="461665"/>
          </a:xfrm>
        </p:spPr>
        <p:txBody>
          <a:bodyPr/>
          <a:lstStyle/>
          <a:p>
            <a:r>
              <a:rPr lang="en-US" dirty="0"/>
              <a:t>Tech Challenge RTP Hands On Workshop</a:t>
            </a:r>
          </a:p>
        </p:txBody>
      </p:sp>
      <p:sp>
        <p:nvSpPr>
          <p:cNvPr id="6" name="Rectangle 8"/>
          <p:cNvSpPr/>
          <p:nvPr/>
        </p:nvSpPr>
        <p:spPr>
          <a:xfrm>
            <a:off x="6084106" y="2916837"/>
            <a:ext cx="2933688" cy="2022565"/>
          </a:xfrm>
          <a:custGeom>
            <a:avLst/>
            <a:gdLst>
              <a:gd name="connsiteX0" fmla="*/ 0 w 2932575"/>
              <a:gd name="connsiteY0" fmla="*/ 0 h 2022564"/>
              <a:gd name="connsiteX1" fmla="*/ 2932575 w 2932575"/>
              <a:gd name="connsiteY1" fmla="*/ 0 h 2022564"/>
              <a:gd name="connsiteX2" fmla="*/ 2932575 w 2932575"/>
              <a:gd name="connsiteY2" fmla="*/ 2022564 h 2022564"/>
              <a:gd name="connsiteX3" fmla="*/ 0 w 2932575"/>
              <a:gd name="connsiteY3" fmla="*/ 2022564 h 2022564"/>
              <a:gd name="connsiteX4" fmla="*/ 0 w 2932575"/>
              <a:gd name="connsiteY4" fmla="*/ 0 h 2022564"/>
              <a:gd name="connsiteX0" fmla="*/ 0 w 2944150"/>
              <a:gd name="connsiteY0" fmla="*/ 0 h 2022564"/>
              <a:gd name="connsiteX1" fmla="*/ 2932575 w 2944150"/>
              <a:gd name="connsiteY1" fmla="*/ 0 h 2022564"/>
              <a:gd name="connsiteX2" fmla="*/ 2944150 w 2944150"/>
              <a:gd name="connsiteY2" fmla="*/ 1686898 h 2022564"/>
              <a:gd name="connsiteX3" fmla="*/ 0 w 2944150"/>
              <a:gd name="connsiteY3" fmla="*/ 2022564 h 2022564"/>
              <a:gd name="connsiteX4" fmla="*/ 0 w 2944150"/>
              <a:gd name="connsiteY4" fmla="*/ 0 h 2022564"/>
              <a:gd name="connsiteX0" fmla="*/ 0 w 2944150"/>
              <a:gd name="connsiteY0" fmla="*/ 0 h 2022564"/>
              <a:gd name="connsiteX1" fmla="*/ 2932575 w 2944150"/>
              <a:gd name="connsiteY1" fmla="*/ 0 h 2022564"/>
              <a:gd name="connsiteX2" fmla="*/ 2944150 w 2944150"/>
              <a:gd name="connsiteY2" fmla="*/ 1686898 h 2022564"/>
              <a:gd name="connsiteX3" fmla="*/ 2631633 w 2944150"/>
              <a:gd name="connsiteY3" fmla="*/ 1721622 h 2022564"/>
              <a:gd name="connsiteX4" fmla="*/ 0 w 2944150"/>
              <a:gd name="connsiteY4" fmla="*/ 2022564 h 2022564"/>
              <a:gd name="connsiteX5" fmla="*/ 0 w 2944150"/>
              <a:gd name="connsiteY5" fmla="*/ 0 h 2022564"/>
              <a:gd name="connsiteX0" fmla="*/ 0 w 2944150"/>
              <a:gd name="connsiteY0" fmla="*/ 0 h 2022564"/>
              <a:gd name="connsiteX1" fmla="*/ 2932575 w 2944150"/>
              <a:gd name="connsiteY1" fmla="*/ 0 h 2022564"/>
              <a:gd name="connsiteX2" fmla="*/ 2944150 w 2944150"/>
              <a:gd name="connsiteY2" fmla="*/ 1686898 h 2022564"/>
              <a:gd name="connsiteX3" fmla="*/ 2458013 w 2944150"/>
              <a:gd name="connsiteY3" fmla="*/ 1698473 h 2022564"/>
              <a:gd name="connsiteX4" fmla="*/ 0 w 2944150"/>
              <a:gd name="connsiteY4" fmla="*/ 2022564 h 2022564"/>
              <a:gd name="connsiteX5" fmla="*/ 0 w 2944150"/>
              <a:gd name="connsiteY5" fmla="*/ 0 h 2022564"/>
              <a:gd name="connsiteX0" fmla="*/ 0 w 2944150"/>
              <a:gd name="connsiteY0" fmla="*/ 0 h 2022564"/>
              <a:gd name="connsiteX1" fmla="*/ 2932575 w 2944150"/>
              <a:gd name="connsiteY1" fmla="*/ 0 h 2022564"/>
              <a:gd name="connsiteX2" fmla="*/ 2944150 w 2944150"/>
              <a:gd name="connsiteY2" fmla="*/ 1686898 h 2022564"/>
              <a:gd name="connsiteX3" fmla="*/ 2458013 w 2944150"/>
              <a:gd name="connsiteY3" fmla="*/ 1698473 h 2022564"/>
              <a:gd name="connsiteX4" fmla="*/ 0 w 2944150"/>
              <a:gd name="connsiteY4" fmla="*/ 2022564 h 2022564"/>
              <a:gd name="connsiteX5" fmla="*/ 0 w 2944150"/>
              <a:gd name="connsiteY5" fmla="*/ 0 h 2022564"/>
              <a:gd name="connsiteX0" fmla="*/ 0 w 2944150"/>
              <a:gd name="connsiteY0" fmla="*/ 0 h 2022564"/>
              <a:gd name="connsiteX1" fmla="*/ 2932575 w 2944150"/>
              <a:gd name="connsiteY1" fmla="*/ 0 h 2022564"/>
              <a:gd name="connsiteX2" fmla="*/ 2944150 w 2944150"/>
              <a:gd name="connsiteY2" fmla="*/ 1686898 h 2022564"/>
              <a:gd name="connsiteX3" fmla="*/ 2458013 w 2944150"/>
              <a:gd name="connsiteY3" fmla="*/ 1698473 h 2022564"/>
              <a:gd name="connsiteX4" fmla="*/ 0 w 2944150"/>
              <a:gd name="connsiteY4" fmla="*/ 2022564 h 2022564"/>
              <a:gd name="connsiteX5" fmla="*/ 0 w 2944150"/>
              <a:gd name="connsiteY5" fmla="*/ 0 h 2022564"/>
              <a:gd name="connsiteX0" fmla="*/ 0 w 2944150"/>
              <a:gd name="connsiteY0" fmla="*/ 0 h 2022564"/>
              <a:gd name="connsiteX1" fmla="*/ 2932575 w 2944150"/>
              <a:gd name="connsiteY1" fmla="*/ 0 h 2022564"/>
              <a:gd name="connsiteX2" fmla="*/ 2944150 w 2944150"/>
              <a:gd name="connsiteY2" fmla="*/ 1686898 h 2022564"/>
              <a:gd name="connsiteX3" fmla="*/ 2458013 w 2944150"/>
              <a:gd name="connsiteY3" fmla="*/ 1698473 h 2022564"/>
              <a:gd name="connsiteX4" fmla="*/ 2191795 w 2944150"/>
              <a:gd name="connsiteY4" fmla="*/ 1744772 h 2022564"/>
              <a:gd name="connsiteX5" fmla="*/ 0 w 2944150"/>
              <a:gd name="connsiteY5" fmla="*/ 2022564 h 2022564"/>
              <a:gd name="connsiteX6" fmla="*/ 0 w 2944150"/>
              <a:gd name="connsiteY6" fmla="*/ 0 h 2022564"/>
              <a:gd name="connsiteX0" fmla="*/ 0 w 2944150"/>
              <a:gd name="connsiteY0" fmla="*/ 0 h 2022565"/>
              <a:gd name="connsiteX1" fmla="*/ 2932575 w 2944150"/>
              <a:gd name="connsiteY1" fmla="*/ 0 h 2022565"/>
              <a:gd name="connsiteX2" fmla="*/ 2944150 w 2944150"/>
              <a:gd name="connsiteY2" fmla="*/ 1686898 h 2022565"/>
              <a:gd name="connsiteX3" fmla="*/ 2458013 w 2944150"/>
              <a:gd name="connsiteY3" fmla="*/ 1698473 h 2022565"/>
              <a:gd name="connsiteX4" fmla="*/ 2469587 w 2944150"/>
              <a:gd name="connsiteY4" fmla="*/ 2022565 h 2022565"/>
              <a:gd name="connsiteX5" fmla="*/ 0 w 2944150"/>
              <a:gd name="connsiteY5" fmla="*/ 2022564 h 2022565"/>
              <a:gd name="connsiteX6" fmla="*/ 0 w 2944150"/>
              <a:gd name="connsiteY6" fmla="*/ 0 h 2022565"/>
              <a:gd name="connsiteX0" fmla="*/ 0 w 2955724"/>
              <a:gd name="connsiteY0" fmla="*/ 0 h 2022565"/>
              <a:gd name="connsiteX1" fmla="*/ 2932575 w 2955724"/>
              <a:gd name="connsiteY1" fmla="*/ 0 h 2022565"/>
              <a:gd name="connsiteX2" fmla="*/ 2955724 w 2955724"/>
              <a:gd name="connsiteY2" fmla="*/ 1710048 h 2022565"/>
              <a:gd name="connsiteX3" fmla="*/ 2458013 w 2955724"/>
              <a:gd name="connsiteY3" fmla="*/ 1698473 h 2022565"/>
              <a:gd name="connsiteX4" fmla="*/ 2469587 w 2955724"/>
              <a:gd name="connsiteY4" fmla="*/ 2022565 h 2022565"/>
              <a:gd name="connsiteX5" fmla="*/ 0 w 2955724"/>
              <a:gd name="connsiteY5" fmla="*/ 2022564 h 2022565"/>
              <a:gd name="connsiteX6" fmla="*/ 0 w 2955724"/>
              <a:gd name="connsiteY6" fmla="*/ 0 h 2022565"/>
              <a:gd name="connsiteX0" fmla="*/ 0 w 2955724"/>
              <a:gd name="connsiteY0" fmla="*/ 0 h 2022565"/>
              <a:gd name="connsiteX1" fmla="*/ 2932575 w 2955724"/>
              <a:gd name="connsiteY1" fmla="*/ 0 h 2022565"/>
              <a:gd name="connsiteX2" fmla="*/ 2955724 w 2955724"/>
              <a:gd name="connsiteY2" fmla="*/ 1710048 h 2022565"/>
              <a:gd name="connsiteX3" fmla="*/ 2492737 w 2955724"/>
              <a:gd name="connsiteY3" fmla="*/ 1721623 h 2022565"/>
              <a:gd name="connsiteX4" fmla="*/ 2469587 w 2955724"/>
              <a:gd name="connsiteY4" fmla="*/ 2022565 h 2022565"/>
              <a:gd name="connsiteX5" fmla="*/ 0 w 2955724"/>
              <a:gd name="connsiteY5" fmla="*/ 2022564 h 2022565"/>
              <a:gd name="connsiteX6" fmla="*/ 0 w 2955724"/>
              <a:gd name="connsiteY6" fmla="*/ 0 h 2022565"/>
              <a:gd name="connsiteX0" fmla="*/ 0 w 2955724"/>
              <a:gd name="connsiteY0" fmla="*/ 0 h 2022565"/>
              <a:gd name="connsiteX1" fmla="*/ 2932575 w 2955724"/>
              <a:gd name="connsiteY1" fmla="*/ 0 h 2022565"/>
              <a:gd name="connsiteX2" fmla="*/ 2955724 w 2955724"/>
              <a:gd name="connsiteY2" fmla="*/ 1710048 h 2022565"/>
              <a:gd name="connsiteX3" fmla="*/ 2469588 w 2955724"/>
              <a:gd name="connsiteY3" fmla="*/ 1721623 h 2022565"/>
              <a:gd name="connsiteX4" fmla="*/ 2469587 w 2955724"/>
              <a:gd name="connsiteY4" fmla="*/ 2022565 h 2022565"/>
              <a:gd name="connsiteX5" fmla="*/ 0 w 2955724"/>
              <a:gd name="connsiteY5" fmla="*/ 2022564 h 2022565"/>
              <a:gd name="connsiteX6" fmla="*/ 0 w 2955724"/>
              <a:gd name="connsiteY6" fmla="*/ 0 h 2022565"/>
              <a:gd name="connsiteX0" fmla="*/ 0 w 2955724"/>
              <a:gd name="connsiteY0" fmla="*/ 0 h 2022565"/>
              <a:gd name="connsiteX1" fmla="*/ 2932575 w 2955724"/>
              <a:gd name="connsiteY1" fmla="*/ 0 h 2022565"/>
              <a:gd name="connsiteX2" fmla="*/ 2955724 w 2955724"/>
              <a:gd name="connsiteY2" fmla="*/ 1733197 h 2022565"/>
              <a:gd name="connsiteX3" fmla="*/ 2469588 w 2955724"/>
              <a:gd name="connsiteY3" fmla="*/ 1721623 h 2022565"/>
              <a:gd name="connsiteX4" fmla="*/ 2469587 w 2955724"/>
              <a:gd name="connsiteY4" fmla="*/ 2022565 h 2022565"/>
              <a:gd name="connsiteX5" fmla="*/ 0 w 2955724"/>
              <a:gd name="connsiteY5" fmla="*/ 2022564 h 2022565"/>
              <a:gd name="connsiteX6" fmla="*/ 0 w 2955724"/>
              <a:gd name="connsiteY6" fmla="*/ 0 h 2022565"/>
              <a:gd name="connsiteX0" fmla="*/ 0 w 2955724"/>
              <a:gd name="connsiteY0" fmla="*/ 0 h 2022565"/>
              <a:gd name="connsiteX1" fmla="*/ 2932575 w 2955724"/>
              <a:gd name="connsiteY1" fmla="*/ 0 h 2022565"/>
              <a:gd name="connsiteX2" fmla="*/ 2955724 w 2955724"/>
              <a:gd name="connsiteY2" fmla="*/ 1721622 h 2022565"/>
              <a:gd name="connsiteX3" fmla="*/ 2469588 w 2955724"/>
              <a:gd name="connsiteY3" fmla="*/ 1721623 h 2022565"/>
              <a:gd name="connsiteX4" fmla="*/ 2469587 w 2955724"/>
              <a:gd name="connsiteY4" fmla="*/ 2022565 h 2022565"/>
              <a:gd name="connsiteX5" fmla="*/ 0 w 2955724"/>
              <a:gd name="connsiteY5" fmla="*/ 2022564 h 2022565"/>
              <a:gd name="connsiteX6" fmla="*/ 0 w 2955724"/>
              <a:gd name="connsiteY6" fmla="*/ 0 h 2022565"/>
              <a:gd name="connsiteX0" fmla="*/ 0 w 2955724"/>
              <a:gd name="connsiteY0" fmla="*/ 0 h 2022565"/>
              <a:gd name="connsiteX1" fmla="*/ 2932575 w 2955724"/>
              <a:gd name="connsiteY1" fmla="*/ 0 h 2022565"/>
              <a:gd name="connsiteX2" fmla="*/ 2955724 w 2955724"/>
              <a:gd name="connsiteY2" fmla="*/ 1721622 h 2022565"/>
              <a:gd name="connsiteX3" fmla="*/ 2469588 w 2955724"/>
              <a:gd name="connsiteY3" fmla="*/ 1779497 h 2022565"/>
              <a:gd name="connsiteX4" fmla="*/ 2469587 w 2955724"/>
              <a:gd name="connsiteY4" fmla="*/ 2022565 h 2022565"/>
              <a:gd name="connsiteX5" fmla="*/ 0 w 2955724"/>
              <a:gd name="connsiteY5" fmla="*/ 2022564 h 2022565"/>
              <a:gd name="connsiteX6" fmla="*/ 0 w 2955724"/>
              <a:gd name="connsiteY6" fmla="*/ 0 h 2022565"/>
              <a:gd name="connsiteX0" fmla="*/ 0 w 2955724"/>
              <a:gd name="connsiteY0" fmla="*/ 0 h 2022565"/>
              <a:gd name="connsiteX1" fmla="*/ 2932575 w 2955724"/>
              <a:gd name="connsiteY1" fmla="*/ 0 h 2022565"/>
              <a:gd name="connsiteX2" fmla="*/ 2955724 w 2955724"/>
              <a:gd name="connsiteY2" fmla="*/ 1767920 h 2022565"/>
              <a:gd name="connsiteX3" fmla="*/ 2469588 w 2955724"/>
              <a:gd name="connsiteY3" fmla="*/ 1779497 h 2022565"/>
              <a:gd name="connsiteX4" fmla="*/ 2469587 w 2955724"/>
              <a:gd name="connsiteY4" fmla="*/ 2022565 h 2022565"/>
              <a:gd name="connsiteX5" fmla="*/ 0 w 2955724"/>
              <a:gd name="connsiteY5" fmla="*/ 2022564 h 2022565"/>
              <a:gd name="connsiteX6" fmla="*/ 0 w 2955724"/>
              <a:gd name="connsiteY6" fmla="*/ 0 h 2022565"/>
              <a:gd name="connsiteX0" fmla="*/ 0 w 2933688"/>
              <a:gd name="connsiteY0" fmla="*/ 0 h 2022565"/>
              <a:gd name="connsiteX1" fmla="*/ 2932575 w 2933688"/>
              <a:gd name="connsiteY1" fmla="*/ 0 h 2022565"/>
              <a:gd name="connsiteX2" fmla="*/ 2932574 w 2933688"/>
              <a:gd name="connsiteY2" fmla="*/ 1779495 h 2022565"/>
              <a:gd name="connsiteX3" fmla="*/ 2469588 w 2933688"/>
              <a:gd name="connsiteY3" fmla="*/ 1779497 h 2022565"/>
              <a:gd name="connsiteX4" fmla="*/ 2469587 w 2933688"/>
              <a:gd name="connsiteY4" fmla="*/ 2022565 h 2022565"/>
              <a:gd name="connsiteX5" fmla="*/ 0 w 2933688"/>
              <a:gd name="connsiteY5" fmla="*/ 2022564 h 2022565"/>
              <a:gd name="connsiteX6" fmla="*/ 0 w 2933688"/>
              <a:gd name="connsiteY6" fmla="*/ 0 h 20225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33688" h="2022565">
                <a:moveTo>
                  <a:pt x="0" y="0"/>
                </a:moveTo>
                <a:lnTo>
                  <a:pt x="2932575" y="0"/>
                </a:lnTo>
                <a:cubicBezTo>
                  <a:pt x="2936433" y="562299"/>
                  <a:pt x="2928716" y="1217196"/>
                  <a:pt x="2932574" y="1779495"/>
                </a:cubicBezTo>
                <a:lnTo>
                  <a:pt x="2469588" y="1779497"/>
                </a:lnTo>
                <a:cubicBezTo>
                  <a:pt x="2469588" y="1879811"/>
                  <a:pt x="2469587" y="1922251"/>
                  <a:pt x="2469587" y="2022565"/>
                </a:cubicBezTo>
                <a:lnTo>
                  <a:pt x="0" y="2022564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lang="en-US" sz="1600" b="0" dirty="0">
              <a:solidFill>
                <a:prstClr val="white"/>
              </a:solidFill>
              <a:ea typeface="Arial" charset="0"/>
              <a:cs typeface="Arial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9573" y="4543809"/>
            <a:ext cx="14109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Arial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Arial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Arial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Arial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Arial" pitchFamily="34" charset="0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Arial" pitchFamily="34" charset="0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Arial" pitchFamily="34" charset="0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Arial" pitchFamily="34" charset="0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Arial" pitchFamily="34" charset="0"/>
              </a:defRPr>
            </a:lvl9pPr>
          </a:lstStyle>
          <a:p>
            <a:pPr defTabSz="4572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b="0" kern="0" dirty="0">
                <a:solidFill>
                  <a:prstClr val="white"/>
                </a:solidFill>
                <a:latin typeface="Arial" charset="0"/>
                <a:ea typeface="Arial" charset="0"/>
                <a:cs typeface="Arial" charset="0"/>
              </a:rPr>
              <a:t>v2.0.0 October 22nd  2019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6179134" y="3038122"/>
            <a:ext cx="2752709" cy="1610778"/>
            <a:chOff x="214526" y="2608120"/>
            <a:chExt cx="2752709" cy="1610778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rgbClr val="FF0000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90967" y="3164921"/>
              <a:ext cx="258892" cy="221537"/>
            </a:xfrm>
            <a:prstGeom prst="rect">
              <a:avLst/>
            </a:prstGeom>
          </p:spPr>
        </p:pic>
        <p:sp>
          <p:nvSpPr>
            <p:cNvPr id="25" name="TextBox 24"/>
            <p:cNvSpPr txBox="1"/>
            <p:nvPr/>
          </p:nvSpPr>
          <p:spPr>
            <a:xfrm>
              <a:off x="214526" y="2608120"/>
              <a:ext cx="190468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R="0" lvl="0" indent="0">
                <a:lnSpc>
                  <a:spcPct val="100000"/>
                </a:lnSpc>
                <a:buClrTx/>
                <a:buSzTx/>
                <a:buFontTx/>
                <a:buNone/>
                <a:tabLst/>
                <a:defRPr/>
              </a:pPr>
              <a:r>
                <a:rPr lang="en-US" sz="1100" kern="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charset="0"/>
                  <a:ea typeface="Arial" charset="0"/>
                  <a:cs typeface="Arial" charset="0"/>
                </a:rPr>
                <a:t>Blockchain Explored Series</a:t>
              </a:r>
            </a:p>
          </p:txBody>
        </p:sp>
        <p:sp>
          <p:nvSpPr>
            <p:cNvPr id="26" name="TextBox 35"/>
            <p:cNvSpPr txBox="1"/>
            <p:nvPr/>
          </p:nvSpPr>
          <p:spPr>
            <a:xfrm>
              <a:off x="650575" y="2872254"/>
              <a:ext cx="231666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Arial" pitchFamily="34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Arial" pitchFamily="34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Arial" pitchFamily="34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Arial" pitchFamily="34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Arial" pitchFamily="34" charset="0"/>
                </a:defRPr>
              </a:lvl5pPr>
              <a:lvl6pPr marL="2286000" algn="l" defTabSz="914400" rtl="0" eaLnBrk="1" latinLnBrk="0" hangingPunct="1">
                <a:defRPr b="1"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Arial" pitchFamily="34" charset="0"/>
                </a:defRPr>
              </a:lvl6pPr>
              <a:lvl7pPr marL="2743200" algn="l" defTabSz="914400" rtl="0" eaLnBrk="1" latinLnBrk="0" hangingPunct="1">
                <a:defRPr b="1"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Arial" pitchFamily="34" charset="0"/>
                </a:defRPr>
              </a:lvl7pPr>
              <a:lvl8pPr marL="3200400" algn="l" defTabSz="914400" rtl="0" eaLnBrk="1" latinLnBrk="0" hangingPunct="1">
                <a:defRPr b="1"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Arial" pitchFamily="34" charset="0"/>
                </a:defRPr>
              </a:lvl8pPr>
              <a:lvl9pPr marL="3657600" algn="l" defTabSz="914400" rtl="0" eaLnBrk="1" latinLnBrk="0" hangingPunct="1">
                <a:defRPr b="1"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Arial" pitchFamily="34" charset="0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100" b="0" kern="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charset="0"/>
                  <a:ea typeface="Arial" charset="0"/>
                  <a:cs typeface="Arial" charset="0"/>
                </a:rPr>
                <a:t>IBM Blockchain Platform Explored</a:t>
              </a:r>
            </a:p>
          </p:txBody>
        </p:sp>
        <p:sp>
          <p:nvSpPr>
            <p:cNvPr id="27" name="TextBox 34"/>
            <p:cNvSpPr txBox="1"/>
            <p:nvPr/>
          </p:nvSpPr>
          <p:spPr>
            <a:xfrm>
              <a:off x="650575" y="3434068"/>
              <a:ext cx="117371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Arial" pitchFamily="34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Arial" pitchFamily="34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Arial" pitchFamily="34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Arial" pitchFamily="34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Arial" pitchFamily="34" charset="0"/>
                </a:defRPr>
              </a:lvl5pPr>
              <a:lvl6pPr marL="2286000" algn="l" defTabSz="914400" rtl="0" eaLnBrk="1" latinLnBrk="0" hangingPunct="1">
                <a:defRPr b="1"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Arial" pitchFamily="34" charset="0"/>
                </a:defRPr>
              </a:lvl6pPr>
              <a:lvl7pPr marL="2743200" algn="l" defTabSz="914400" rtl="0" eaLnBrk="1" latinLnBrk="0" hangingPunct="1">
                <a:defRPr b="1"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Arial" pitchFamily="34" charset="0"/>
                </a:defRPr>
              </a:lvl7pPr>
              <a:lvl8pPr marL="3200400" algn="l" defTabSz="914400" rtl="0" eaLnBrk="1" latinLnBrk="0" hangingPunct="1">
                <a:defRPr b="1"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Arial" pitchFamily="34" charset="0"/>
                </a:defRPr>
              </a:lvl8pPr>
              <a:lvl9pPr marL="3657600" algn="l" defTabSz="914400" rtl="0" eaLnBrk="1" latinLnBrk="0" hangingPunct="1">
                <a:defRPr b="1"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Arial" pitchFamily="34" charset="0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100" b="0" kern="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charset="0"/>
                  <a:ea typeface="Arial" charset="0"/>
                  <a:cs typeface="Arial" charset="0"/>
                </a:rPr>
                <a:t>Fabric Explored</a:t>
              </a:r>
            </a:p>
          </p:txBody>
        </p:sp>
        <p:sp>
          <p:nvSpPr>
            <p:cNvPr id="28" name="TextBox 34"/>
            <p:cNvSpPr txBox="1"/>
            <p:nvPr/>
          </p:nvSpPr>
          <p:spPr>
            <a:xfrm>
              <a:off x="650575" y="3695678"/>
              <a:ext cx="180049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Arial" pitchFamily="34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Arial" pitchFamily="34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Arial" pitchFamily="34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Arial" pitchFamily="34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Arial" pitchFamily="34" charset="0"/>
                </a:defRPr>
              </a:lvl5pPr>
              <a:lvl6pPr marL="2286000" algn="l" defTabSz="914400" rtl="0" eaLnBrk="1" latinLnBrk="0" hangingPunct="1">
                <a:defRPr b="1"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Arial" pitchFamily="34" charset="0"/>
                </a:defRPr>
              </a:lvl6pPr>
              <a:lvl7pPr marL="2743200" algn="l" defTabSz="914400" rtl="0" eaLnBrk="1" latinLnBrk="0" hangingPunct="1">
                <a:defRPr b="1"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Arial" pitchFamily="34" charset="0"/>
                </a:defRPr>
              </a:lvl7pPr>
              <a:lvl8pPr marL="3200400" algn="l" defTabSz="914400" rtl="0" eaLnBrk="1" latinLnBrk="0" hangingPunct="1">
                <a:defRPr b="1"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Arial" pitchFamily="34" charset="0"/>
                </a:defRPr>
              </a:lvl8pPr>
              <a:lvl9pPr marL="3657600" algn="l" defTabSz="914400" rtl="0" eaLnBrk="1" latinLnBrk="0" hangingPunct="1">
                <a:defRPr b="1"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Arial" pitchFamily="34" charset="0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100" b="0" kern="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charset="0"/>
                  <a:ea typeface="Arial" charset="0"/>
                  <a:cs typeface="Arial" charset="0"/>
                </a:rPr>
                <a:t>VS Code Extension demo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650575" y="3957288"/>
              <a:ext cx="18473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Arial" pitchFamily="34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Arial" pitchFamily="34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Arial" pitchFamily="34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Arial" pitchFamily="34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Arial" pitchFamily="34" charset="0"/>
                </a:defRPr>
              </a:lvl5pPr>
              <a:lvl6pPr marL="2286000" algn="l" defTabSz="914400" rtl="0" eaLnBrk="1" latinLnBrk="0" hangingPunct="1">
                <a:defRPr b="1"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Arial" pitchFamily="34" charset="0"/>
                </a:defRPr>
              </a:lvl6pPr>
              <a:lvl7pPr marL="2743200" algn="l" defTabSz="914400" rtl="0" eaLnBrk="1" latinLnBrk="0" hangingPunct="1">
                <a:defRPr b="1"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Arial" pitchFamily="34" charset="0"/>
                </a:defRPr>
              </a:lvl7pPr>
              <a:lvl8pPr marL="3200400" algn="l" defTabSz="914400" rtl="0" eaLnBrk="1" latinLnBrk="0" hangingPunct="1">
                <a:defRPr b="1"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Arial" pitchFamily="34" charset="0"/>
                </a:defRPr>
              </a:lvl8pPr>
              <a:lvl9pPr marL="3657600" algn="l" defTabSz="914400" rtl="0" eaLnBrk="1" latinLnBrk="0" hangingPunct="1">
                <a:defRPr b="1"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Arial" pitchFamily="34" charset="0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sz="1100" b="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0" name="TextBox 34"/>
            <p:cNvSpPr txBox="1"/>
            <p:nvPr/>
          </p:nvSpPr>
          <p:spPr>
            <a:xfrm>
              <a:off x="650575" y="3157573"/>
              <a:ext cx="173637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Arial" pitchFamily="34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Arial" pitchFamily="34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Arial" pitchFamily="34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Arial" pitchFamily="34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Arial" pitchFamily="34" charset="0"/>
                </a:defRPr>
              </a:lvl5pPr>
              <a:lvl6pPr marL="2286000" algn="l" defTabSz="914400" rtl="0" eaLnBrk="1" latinLnBrk="0" hangingPunct="1">
                <a:defRPr b="1"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Arial" pitchFamily="34" charset="0"/>
                </a:defRPr>
              </a:lvl6pPr>
              <a:lvl7pPr marL="2743200" algn="l" defTabSz="914400" rtl="0" eaLnBrk="1" latinLnBrk="0" hangingPunct="1">
                <a:defRPr b="1"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Arial" pitchFamily="34" charset="0"/>
                </a:defRPr>
              </a:lvl7pPr>
              <a:lvl8pPr marL="3200400" algn="l" defTabSz="914400" rtl="0" eaLnBrk="1" latinLnBrk="0" hangingPunct="1">
                <a:defRPr b="1"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Arial" pitchFamily="34" charset="0"/>
                </a:defRPr>
              </a:lvl8pPr>
              <a:lvl9pPr marL="3657600" algn="l" defTabSz="914400" rtl="0" eaLnBrk="1" latinLnBrk="0" hangingPunct="1">
                <a:defRPr b="1"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Arial" pitchFamily="34" charset="0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100" kern="0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Architectures Explored</a:t>
              </a:r>
            </a:p>
          </p:txBody>
        </p:sp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0967" y="2877078"/>
              <a:ext cx="268848" cy="268848"/>
            </a:xfrm>
            <a:prstGeom prst="rect">
              <a:avLst/>
            </a:prstGeom>
          </p:spPr>
        </p:pic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5"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400097" y="3441476"/>
              <a:ext cx="219023" cy="219023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ABF97314-BAFC-AB40-9D07-9273CF12FA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65464" y="4194601"/>
            <a:ext cx="127000" cy="127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8836056-E481-9F43-9F3E-E70F0CDC361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43751" y="4186635"/>
            <a:ext cx="139700" cy="1397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F7B7639-C7FE-8A4B-99EE-80FE413073E5}"/>
              </a:ext>
            </a:extLst>
          </p:cNvPr>
          <p:cNvSpPr txBox="1"/>
          <p:nvPr/>
        </p:nvSpPr>
        <p:spPr>
          <a:xfrm>
            <a:off x="1382962" y="2749646"/>
            <a:ext cx="476471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Presentation slides</a:t>
            </a:r>
          </a:p>
          <a:p>
            <a:r>
              <a:rPr lang="en-US" sz="3600" u="sng" dirty="0">
                <a:solidFill>
                  <a:schemeClr val="accent5">
                    <a:lumMod val="75000"/>
                  </a:schemeClr>
                </a:solidFill>
              </a:rPr>
              <a:t>https://</a:t>
            </a:r>
            <a:r>
              <a:rPr lang="en-US" sz="3600" u="sng" dirty="0" err="1">
                <a:solidFill>
                  <a:schemeClr val="accent5">
                    <a:lumMod val="75000"/>
                  </a:schemeClr>
                </a:solidFill>
              </a:rPr>
              <a:t>bit.ly</a:t>
            </a:r>
            <a:r>
              <a:rPr lang="en-US" sz="3600" u="sng" dirty="0">
                <a:solidFill>
                  <a:schemeClr val="accent5">
                    <a:lumMod val="75000"/>
                  </a:schemeClr>
                </a:solidFill>
              </a:rPr>
              <a:t>/2J7DAN2</a:t>
            </a:r>
          </a:p>
        </p:txBody>
      </p:sp>
      <p:sp>
        <p:nvSpPr>
          <p:cNvPr id="9" name="AutoShape 2" descr="https://grantsteinfeld.com/images/Octocat.png">
            <a:extLst>
              <a:ext uri="{FF2B5EF4-FFF2-40B4-BE49-F238E27FC236}">
                <a16:creationId xmlns:a16="http://schemas.microsoft.com/office/drawing/2014/main" id="{3BC0BC08-D4C9-C046-BEA5-04F8D810B05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0B5A109-EE9C-C44A-A8C5-825AFF7C562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1338" y="3016214"/>
            <a:ext cx="752016" cy="75543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2BC58D9-08A6-874D-B395-13D2092545AF}"/>
              </a:ext>
            </a:extLst>
          </p:cNvPr>
          <p:cNvSpPr txBox="1"/>
          <p:nvPr/>
        </p:nvSpPr>
        <p:spPr>
          <a:xfrm>
            <a:off x="1738392" y="4090501"/>
            <a:ext cx="536241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Twitter: @</a:t>
            </a:r>
            <a:r>
              <a:rPr lang="en-US" sz="2400" b="1" dirty="0" err="1">
                <a:solidFill>
                  <a:schemeClr val="bg1"/>
                </a:solidFill>
              </a:rPr>
              <a:t>gsteinfeld</a:t>
            </a:r>
            <a:endParaRPr lang="en-US" sz="2400" b="1" dirty="0">
              <a:solidFill>
                <a:schemeClr val="bg1"/>
              </a:solidFill>
            </a:endParaRPr>
          </a:p>
          <a:p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9155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2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25730" y="144465"/>
            <a:ext cx="7768590" cy="708660"/>
          </a:xfrm>
        </p:spPr>
        <p:txBody>
          <a:bodyPr>
            <a:normAutofit/>
          </a:bodyPr>
          <a:lstStyle/>
          <a:p>
            <a:r>
              <a:rPr lang="en-US" b="1" dirty="0"/>
              <a:t> Fabric – 4 key elements</a:t>
            </a:r>
          </a:p>
          <a:p>
            <a:endParaRPr lang="en-US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FBC5850-0910-8548-BD26-1510BD4CCB97}"/>
              </a:ext>
            </a:extLst>
          </p:cNvPr>
          <p:cNvSpPr/>
          <p:nvPr/>
        </p:nvSpPr>
        <p:spPr>
          <a:xfrm>
            <a:off x="1240077" y="1290181"/>
            <a:ext cx="1897693" cy="8204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Certificate Authority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6B45828-E704-6543-8639-CE89E8E99049}"/>
              </a:ext>
            </a:extLst>
          </p:cNvPr>
          <p:cNvSpPr/>
          <p:nvPr/>
        </p:nvSpPr>
        <p:spPr>
          <a:xfrm>
            <a:off x="4511458" y="1290181"/>
            <a:ext cx="1897693" cy="8204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Peer</a:t>
            </a:r>
          </a:p>
        </p:txBody>
      </p:sp>
    </p:spTree>
    <p:extLst>
      <p:ext uri="{BB962C8B-B14F-4D97-AF65-F5344CB8AC3E}">
        <p14:creationId xmlns:p14="http://schemas.microsoft.com/office/powerpoint/2010/main" val="9602151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2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25730" y="144465"/>
            <a:ext cx="7768590" cy="708660"/>
          </a:xfrm>
        </p:spPr>
        <p:txBody>
          <a:bodyPr>
            <a:normAutofit/>
          </a:bodyPr>
          <a:lstStyle/>
          <a:p>
            <a:r>
              <a:rPr lang="en-US" b="1" dirty="0"/>
              <a:t> Fabric – 4 key elements</a:t>
            </a:r>
          </a:p>
          <a:p>
            <a:endParaRPr lang="en-US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FBC5850-0910-8548-BD26-1510BD4CCB97}"/>
              </a:ext>
            </a:extLst>
          </p:cNvPr>
          <p:cNvSpPr/>
          <p:nvPr/>
        </p:nvSpPr>
        <p:spPr>
          <a:xfrm>
            <a:off x="1240077" y="1290181"/>
            <a:ext cx="1897693" cy="8204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Certificate Authority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6B45828-E704-6543-8639-CE89E8E99049}"/>
              </a:ext>
            </a:extLst>
          </p:cNvPr>
          <p:cNvSpPr/>
          <p:nvPr/>
        </p:nvSpPr>
        <p:spPr>
          <a:xfrm>
            <a:off x="4511458" y="1290181"/>
            <a:ext cx="1897693" cy="8204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Peer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DBE0890-4414-764C-81C4-910E2D156F9D}"/>
              </a:ext>
            </a:extLst>
          </p:cNvPr>
          <p:cNvSpPr/>
          <p:nvPr/>
        </p:nvSpPr>
        <p:spPr>
          <a:xfrm>
            <a:off x="2835058" y="2977020"/>
            <a:ext cx="1897693" cy="8204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Ordering Service</a:t>
            </a:r>
          </a:p>
        </p:txBody>
      </p:sp>
    </p:spTree>
    <p:extLst>
      <p:ext uri="{BB962C8B-B14F-4D97-AF65-F5344CB8AC3E}">
        <p14:creationId xmlns:p14="http://schemas.microsoft.com/office/powerpoint/2010/main" val="36743875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4E7CC6-1B0E-E041-A38F-119A9C23AD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b="1" dirty="0"/>
              <a:t>Fabric – 4 key elements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309CBD8-5F92-3A40-B8E5-DD2CDC672726}"/>
              </a:ext>
            </a:extLst>
          </p:cNvPr>
          <p:cNvSpPr/>
          <p:nvPr/>
        </p:nvSpPr>
        <p:spPr>
          <a:xfrm>
            <a:off x="1981385" y="1465448"/>
            <a:ext cx="1897693" cy="8204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Farm - Peer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7B4F8CA-956E-CC47-B74F-271A9A676299}"/>
              </a:ext>
            </a:extLst>
          </p:cNvPr>
          <p:cNvSpPr/>
          <p:nvPr/>
        </p:nvSpPr>
        <p:spPr>
          <a:xfrm>
            <a:off x="5138246" y="1436697"/>
            <a:ext cx="1897693" cy="8204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Shipper -Peer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FAA731C-3CA1-5F46-97D9-F9DED54CAC2B}"/>
              </a:ext>
            </a:extLst>
          </p:cNvPr>
          <p:cNvSpPr/>
          <p:nvPr/>
        </p:nvSpPr>
        <p:spPr>
          <a:xfrm>
            <a:off x="2703674" y="3206120"/>
            <a:ext cx="1897693" cy="8204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Buyer -Peer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144ADE-EF27-314F-BB44-5BE212595C12}"/>
              </a:ext>
            </a:extLst>
          </p:cNvPr>
          <p:cNvSpPr/>
          <p:nvPr/>
        </p:nvSpPr>
        <p:spPr>
          <a:xfrm>
            <a:off x="2908205" y="2285903"/>
            <a:ext cx="55001" cy="920217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5B9DB43-5527-8048-8619-D239BB4FFDAB}"/>
              </a:ext>
            </a:extLst>
          </p:cNvPr>
          <p:cNvSpPr/>
          <p:nvPr/>
        </p:nvSpPr>
        <p:spPr>
          <a:xfrm>
            <a:off x="5849311" y="2257152"/>
            <a:ext cx="55001" cy="130294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58019EA-91EA-BC45-BF74-85609DC209F8}"/>
              </a:ext>
            </a:extLst>
          </p:cNvPr>
          <p:cNvSpPr/>
          <p:nvPr/>
        </p:nvSpPr>
        <p:spPr>
          <a:xfrm rot="5400000">
            <a:off x="5225339" y="2937375"/>
            <a:ext cx="55001" cy="130294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ED78D54-68D3-FE4D-8013-79EA62C16F5C}"/>
              </a:ext>
            </a:extLst>
          </p:cNvPr>
          <p:cNvSpPr/>
          <p:nvPr/>
        </p:nvSpPr>
        <p:spPr>
          <a:xfrm rot="5400000">
            <a:off x="4481162" y="1195451"/>
            <a:ext cx="55001" cy="130294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7D9BF8D-412F-DC40-BDE0-5B814418C39C}"/>
              </a:ext>
            </a:extLst>
          </p:cNvPr>
          <p:cNvSpPr txBox="1"/>
          <p:nvPr/>
        </p:nvSpPr>
        <p:spPr>
          <a:xfrm>
            <a:off x="233055" y="866276"/>
            <a:ext cx="1199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CHANNELS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A7C741C-4F9A-0445-8ACC-C15EC1B799CF}"/>
              </a:ext>
            </a:extLst>
          </p:cNvPr>
          <p:cNvSpPr/>
          <p:nvPr/>
        </p:nvSpPr>
        <p:spPr>
          <a:xfrm rot="5400000">
            <a:off x="1623295" y="712009"/>
            <a:ext cx="80394" cy="510573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989A186-7EF4-0145-8D6E-0A6715833AB3}"/>
              </a:ext>
            </a:extLst>
          </p:cNvPr>
          <p:cNvSpPr/>
          <p:nvPr/>
        </p:nvSpPr>
        <p:spPr>
          <a:xfrm rot="5400000">
            <a:off x="1623293" y="900875"/>
            <a:ext cx="80395" cy="510573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34F2DAC-91F5-AE46-8088-99539B3F864A}"/>
              </a:ext>
            </a:extLst>
          </p:cNvPr>
          <p:cNvSpPr/>
          <p:nvPr/>
        </p:nvSpPr>
        <p:spPr>
          <a:xfrm>
            <a:off x="3451521" y="2285902"/>
            <a:ext cx="45719" cy="920217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5056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ounded Rectangle 53"/>
          <p:cNvSpPr/>
          <p:nvPr/>
        </p:nvSpPr>
        <p:spPr>
          <a:xfrm>
            <a:off x="3153677" y="892745"/>
            <a:ext cx="5358557" cy="4011765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en-US" sz="1350" kern="0" dirty="0">
              <a:solidFill>
                <a:prstClr val="white"/>
              </a:solidFill>
              <a:latin typeface="Arial" panose="020B0604020202020204"/>
              <a:sym typeface="Arial"/>
            </a:endParaRPr>
          </a:p>
        </p:txBody>
      </p:sp>
      <p:sp>
        <p:nvSpPr>
          <p:cNvPr id="24" name="Text Placeholder 2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>
                <a:latin typeface="+mn-lt"/>
              </a:rPr>
              <a:t>Hyperledger</a:t>
            </a:r>
            <a:r>
              <a:rPr lang="en-US" dirty="0">
                <a:latin typeface="+mn-lt"/>
              </a:rPr>
              <a:t> Fabric V1 Architecture</a:t>
            </a:r>
          </a:p>
        </p:txBody>
      </p:sp>
      <p:grpSp>
        <p:nvGrpSpPr>
          <p:cNvPr id="53" name="Group 52"/>
          <p:cNvGrpSpPr/>
          <p:nvPr/>
        </p:nvGrpSpPr>
        <p:grpSpPr>
          <a:xfrm>
            <a:off x="689208" y="2073870"/>
            <a:ext cx="1970296" cy="1125465"/>
            <a:chOff x="1786347" y="2699333"/>
            <a:chExt cx="1970296" cy="1051945"/>
          </a:xfrm>
        </p:grpSpPr>
        <p:sp>
          <p:nvSpPr>
            <p:cNvPr id="19" name="Rectangle 18"/>
            <p:cNvSpPr/>
            <p:nvPr/>
          </p:nvSpPr>
          <p:spPr>
            <a:xfrm>
              <a:off x="1918471" y="2976826"/>
              <a:ext cx="1094469" cy="431507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algn="ctr" defTabSz="914378"/>
              <a:r>
                <a:rPr lang="en-US" sz="1200" kern="0" dirty="0">
                  <a:solidFill>
                    <a:prstClr val="black"/>
                  </a:solidFill>
                  <a:latin typeface="Arial"/>
                  <a:cs typeface="Calibri"/>
                  <a:sym typeface="Arial"/>
                </a:rPr>
                <a:t>Client</a:t>
              </a:r>
            </a:p>
            <a:p>
              <a:pPr algn="ctr" defTabSz="914378"/>
              <a:r>
                <a:rPr lang="en-US" sz="1200" kern="0" dirty="0">
                  <a:solidFill>
                    <a:prstClr val="black"/>
                  </a:solidFill>
                  <a:latin typeface="Arial"/>
                  <a:cs typeface="Calibri"/>
                  <a:sym typeface="Arial"/>
                </a:rPr>
                <a:t>Application</a:t>
              </a:r>
            </a:p>
          </p:txBody>
        </p:sp>
        <p:grpSp>
          <p:nvGrpSpPr>
            <p:cNvPr id="20" name="Group 19"/>
            <p:cNvGrpSpPr/>
            <p:nvPr/>
          </p:nvGrpSpPr>
          <p:grpSpPr>
            <a:xfrm>
              <a:off x="1786347" y="2699333"/>
              <a:ext cx="1970296" cy="1051945"/>
              <a:chOff x="265172" y="2308763"/>
              <a:chExt cx="712071" cy="676800"/>
            </a:xfrm>
          </p:grpSpPr>
          <p:sp>
            <p:nvSpPr>
              <p:cNvPr id="22" name="Rounded Rectangle 21"/>
              <p:cNvSpPr/>
              <p:nvPr/>
            </p:nvSpPr>
            <p:spPr>
              <a:xfrm>
                <a:off x="265172" y="2308763"/>
                <a:ext cx="712071" cy="676800"/>
              </a:xfrm>
              <a:prstGeom prst="roundRect">
                <a:avLst/>
              </a:prstGeom>
              <a:noFill/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8"/>
                <a:endParaRPr lang="en-US" sz="3600" kern="0" dirty="0">
                  <a:solidFill>
                    <a:prstClr val="white"/>
                  </a:solidFill>
                  <a:latin typeface="Arial" panose="020B0604020202020204"/>
                  <a:sym typeface="Arial"/>
                </a:endParaRPr>
              </a:p>
            </p:txBody>
          </p:sp>
          <p:cxnSp>
            <p:nvCxnSpPr>
              <p:cNvPr id="23" name="Straight Connector 22"/>
              <p:cNvCxnSpPr/>
              <p:nvPr/>
            </p:nvCxnSpPr>
            <p:spPr>
              <a:xfrm>
                <a:off x="736935" y="2308763"/>
                <a:ext cx="0" cy="676800"/>
              </a:xfrm>
              <a:prstGeom prst="line">
                <a:avLst/>
              </a:prstGeom>
              <a:ln w="28575" cmpd="sng">
                <a:solidFill>
                  <a:schemeClr val="tx2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TextBox 20"/>
            <p:cNvSpPr txBox="1"/>
            <p:nvPr/>
          </p:nvSpPr>
          <p:spPr>
            <a:xfrm>
              <a:off x="3080651" y="2976826"/>
              <a:ext cx="624685" cy="43150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 defTabSz="914378"/>
              <a:r>
                <a:rPr lang="en-US" sz="1200" kern="0" dirty="0">
                  <a:solidFill>
                    <a:srgbClr val="000000"/>
                  </a:solidFill>
                  <a:latin typeface="Arial"/>
                  <a:cs typeface="Arial"/>
                  <a:sym typeface="Arial"/>
                </a:rPr>
                <a:t>SDK (HFC)</a:t>
              </a: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3461022" y="1162192"/>
            <a:ext cx="1397932" cy="578274"/>
            <a:chOff x="2397605" y="2782776"/>
            <a:chExt cx="1397932" cy="578274"/>
          </a:xfrm>
        </p:grpSpPr>
        <p:sp>
          <p:nvSpPr>
            <p:cNvPr id="33" name="Rectangle 32"/>
            <p:cNvSpPr/>
            <p:nvPr/>
          </p:nvSpPr>
          <p:spPr>
            <a:xfrm>
              <a:off x="2397605" y="2782776"/>
              <a:ext cx="1397932" cy="57827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 defTabSz="914378"/>
              <a:r>
                <a:rPr lang="en-US" sz="1100" kern="0" dirty="0">
                  <a:solidFill>
                    <a:prstClr val="black"/>
                  </a:solidFill>
                  <a:latin typeface="Arial" panose="020B0604020202020204"/>
                  <a:sym typeface="Arial"/>
                </a:rPr>
                <a:t>Membership</a:t>
              </a:r>
            </a:p>
            <a:p>
              <a:pPr algn="r" defTabSz="914378"/>
              <a:r>
                <a:rPr lang="en-US" sz="1100" kern="0" dirty="0">
                  <a:solidFill>
                    <a:prstClr val="black"/>
                  </a:solidFill>
                  <a:latin typeface="Arial" panose="020B0604020202020204"/>
                  <a:sym typeface="Arial"/>
                </a:rPr>
                <a:t>Services</a:t>
              </a:r>
              <a:br>
                <a:rPr lang="en-US" sz="1100" kern="0" dirty="0">
                  <a:solidFill>
                    <a:prstClr val="black"/>
                  </a:solidFill>
                  <a:latin typeface="Arial" panose="020B0604020202020204"/>
                  <a:sym typeface="Arial"/>
                </a:rPr>
              </a:br>
              <a:endParaRPr lang="en-US" sz="1100" kern="0" dirty="0">
                <a:solidFill>
                  <a:prstClr val="black"/>
                </a:solidFill>
                <a:latin typeface="Arial" panose="020B0604020202020204"/>
                <a:sym typeface="Arial"/>
              </a:endParaRPr>
            </a:p>
          </p:txBody>
        </p:sp>
        <p:pic>
          <p:nvPicPr>
            <p:cNvPr id="32" name="Picture 7" descr="Interconnected_icon_bk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19092" y="2833627"/>
              <a:ext cx="497078" cy="5100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5" name="Group 54"/>
          <p:cNvGrpSpPr/>
          <p:nvPr/>
        </p:nvGrpSpPr>
        <p:grpSpPr>
          <a:xfrm>
            <a:off x="6110357" y="1647487"/>
            <a:ext cx="2004490" cy="2820402"/>
            <a:chOff x="6565932" y="1507986"/>
            <a:chExt cx="2004490" cy="2820402"/>
          </a:xfrm>
        </p:grpSpPr>
        <p:sp>
          <p:nvSpPr>
            <p:cNvPr id="34" name="Rounded Rectangle 33"/>
            <p:cNvSpPr/>
            <p:nvPr/>
          </p:nvSpPr>
          <p:spPr>
            <a:xfrm>
              <a:off x="6565932" y="1903822"/>
              <a:ext cx="2004490" cy="2424566"/>
            </a:xfrm>
            <a:prstGeom prst="roundRect">
              <a:avLst/>
            </a:prstGeom>
            <a:solidFill>
              <a:schemeClr val="bg1"/>
            </a:solidFill>
            <a:ln w="28575" cmpd="sng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US" sz="2400" kern="0" dirty="0">
                <a:solidFill>
                  <a:srgbClr val="000000"/>
                </a:solidFill>
                <a:latin typeface="Arial" panose="020B0604020202020204"/>
                <a:sym typeface="Arial"/>
              </a:endParaRP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7280719" y="1507986"/>
              <a:ext cx="562976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914378"/>
              <a:r>
                <a:rPr lang="en-US" sz="1400" kern="0" dirty="0">
                  <a:solidFill>
                    <a:srgbClr val="000000"/>
                  </a:solidFill>
                  <a:latin typeface="Arial"/>
                  <a:cs typeface="Arial"/>
                  <a:sym typeface="Arial"/>
                </a:rPr>
                <a:t>Peer</a:t>
              </a:r>
            </a:p>
          </p:txBody>
        </p:sp>
        <p:sp>
          <p:nvSpPr>
            <p:cNvPr id="37" name="Rounded Rectangle 36"/>
            <p:cNvSpPr/>
            <p:nvPr/>
          </p:nvSpPr>
          <p:spPr>
            <a:xfrm>
              <a:off x="6716331" y="2063616"/>
              <a:ext cx="1703690" cy="372013"/>
            </a:xfrm>
            <a:prstGeom prst="roundRect">
              <a:avLst/>
            </a:prstGeom>
            <a:solidFill>
              <a:schemeClr val="tx2"/>
            </a:solidFill>
            <a:ln w="28575" cmpd="sng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r>
                <a:rPr lang="en-US" sz="1400" kern="0" dirty="0">
                  <a:solidFill>
                    <a:prstClr val="white"/>
                  </a:solidFill>
                  <a:latin typeface="Arial" panose="020B0604020202020204"/>
                  <a:sym typeface="Arial"/>
                </a:rPr>
                <a:t>Endorser</a:t>
              </a: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6754326" y="3058936"/>
              <a:ext cx="74090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914378"/>
              <a:r>
                <a:rPr lang="en-US" sz="1400" kern="0" dirty="0">
                  <a:solidFill>
                    <a:srgbClr val="000000"/>
                  </a:solidFill>
                  <a:latin typeface="Arial"/>
                  <a:cs typeface="Arial"/>
                  <a:sym typeface="Arial"/>
                </a:rPr>
                <a:t>Ledger</a:t>
              </a:r>
            </a:p>
          </p:txBody>
        </p:sp>
        <p:grpSp>
          <p:nvGrpSpPr>
            <p:cNvPr id="39" name="Group 38"/>
            <p:cNvGrpSpPr/>
            <p:nvPr/>
          </p:nvGrpSpPr>
          <p:grpSpPr>
            <a:xfrm>
              <a:off x="7983288" y="3129302"/>
              <a:ext cx="432016" cy="114300"/>
              <a:chOff x="2259061" y="4546976"/>
              <a:chExt cx="576021" cy="152400"/>
            </a:xfrm>
          </p:grpSpPr>
          <p:sp>
            <p:nvSpPr>
              <p:cNvPr id="40" name="Rectangle 39"/>
              <p:cNvSpPr/>
              <p:nvPr/>
            </p:nvSpPr>
            <p:spPr>
              <a:xfrm>
                <a:off x="2259061" y="4546976"/>
                <a:ext cx="145473" cy="152400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8"/>
                <a:endParaRPr lang="en-US" sz="1350" kern="0" dirty="0">
                  <a:solidFill>
                    <a:prstClr val="white"/>
                  </a:solidFill>
                  <a:latin typeface="Arial" panose="020B0604020202020204"/>
                  <a:sym typeface="Arial"/>
                </a:endParaRPr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2475990" y="4546976"/>
                <a:ext cx="145473" cy="152400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8"/>
                <a:endParaRPr lang="en-US" sz="1350" kern="0" dirty="0">
                  <a:solidFill>
                    <a:prstClr val="white"/>
                  </a:solidFill>
                  <a:latin typeface="Arial" panose="020B0604020202020204"/>
                  <a:sym typeface="Arial"/>
                </a:endParaRPr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2689609" y="4546976"/>
                <a:ext cx="145473" cy="152400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8"/>
                <a:endParaRPr lang="en-US" sz="1350" kern="0" dirty="0">
                  <a:solidFill>
                    <a:prstClr val="white"/>
                  </a:solidFill>
                  <a:latin typeface="Arial" panose="020B0604020202020204"/>
                  <a:sym typeface="Arial"/>
                </a:endParaRPr>
              </a:p>
            </p:txBody>
          </p:sp>
          <p:cxnSp>
            <p:nvCxnSpPr>
              <p:cNvPr id="43" name="Straight Connector 42"/>
              <p:cNvCxnSpPr/>
              <p:nvPr/>
            </p:nvCxnSpPr>
            <p:spPr>
              <a:xfrm>
                <a:off x="2404534" y="4623176"/>
                <a:ext cx="285075" cy="0"/>
              </a:xfrm>
              <a:prstGeom prst="line">
                <a:avLst/>
              </a:prstGeom>
              <a:solidFill>
                <a:schemeClr val="tx2"/>
              </a:solidFill>
              <a:ln w="19050" cmpd="sng">
                <a:solidFill>
                  <a:schemeClr val="tx2"/>
                </a:solidFill>
                <a:prstDash val="soli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4" name="Rounded Rectangle 43"/>
            <p:cNvSpPr/>
            <p:nvPr/>
          </p:nvSpPr>
          <p:spPr>
            <a:xfrm>
              <a:off x="6716331" y="2646461"/>
              <a:ext cx="1698974" cy="380146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28575" cmpd="sng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r>
                <a:rPr lang="en-US" sz="1400" kern="0" dirty="0">
                  <a:solidFill>
                    <a:srgbClr val="000000"/>
                  </a:solidFill>
                  <a:latin typeface="Arial" panose="020B0604020202020204"/>
                  <a:sym typeface="Arial"/>
                </a:rPr>
                <a:t>Committer</a:t>
              </a:r>
            </a:p>
          </p:txBody>
        </p:sp>
        <p:sp>
          <p:nvSpPr>
            <p:cNvPr id="45" name="Rounded Rectangle 44"/>
            <p:cNvSpPr/>
            <p:nvPr/>
          </p:nvSpPr>
          <p:spPr>
            <a:xfrm>
              <a:off x="7980604" y="3422277"/>
              <a:ext cx="277530" cy="256166"/>
            </a:xfrm>
            <a:prstGeom prst="roundRect">
              <a:avLst/>
            </a:prstGeom>
            <a:solidFill>
              <a:srgbClr val="FFC000"/>
            </a:solidFill>
            <a:ln w="28575" cmpd="sng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r>
                <a:rPr lang="en-US" sz="825" kern="0" dirty="0">
                  <a:solidFill>
                    <a:srgbClr val="000000"/>
                  </a:solidFill>
                  <a:latin typeface="Arial" panose="020B0604020202020204"/>
                  <a:sym typeface="Arial"/>
                </a:rPr>
                <a:t>A</a:t>
              </a: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6784483" y="3446546"/>
              <a:ext cx="104067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914378"/>
              <a:r>
                <a:rPr lang="en-US" sz="1400" kern="0" dirty="0">
                  <a:solidFill>
                    <a:srgbClr val="000000"/>
                  </a:solidFill>
                  <a:latin typeface="Arial"/>
                  <a:cs typeface="Arial"/>
                  <a:sym typeface="Arial"/>
                </a:rPr>
                <a:t>Chaincode</a:t>
              </a:r>
            </a:p>
          </p:txBody>
        </p:sp>
        <p:sp>
          <p:nvSpPr>
            <p:cNvPr id="47" name="Rounded Rectangle 46"/>
            <p:cNvSpPr/>
            <p:nvPr/>
          </p:nvSpPr>
          <p:spPr>
            <a:xfrm>
              <a:off x="8190025" y="3488980"/>
              <a:ext cx="252300" cy="256166"/>
            </a:xfrm>
            <a:prstGeom prst="roundRect">
              <a:avLst/>
            </a:prstGeom>
            <a:solidFill>
              <a:srgbClr val="FFC000"/>
            </a:solidFill>
            <a:ln w="28575" cmpd="sng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r>
                <a:rPr lang="en-US" sz="825" kern="0" dirty="0">
                  <a:solidFill>
                    <a:srgbClr val="000000"/>
                  </a:solidFill>
                  <a:latin typeface="Arial" panose="020B0604020202020204"/>
                  <a:sym typeface="Arial"/>
                </a:rPr>
                <a:t>B</a:t>
              </a:r>
            </a:p>
          </p:txBody>
        </p:sp>
        <p:grpSp>
          <p:nvGrpSpPr>
            <p:cNvPr id="51" name="Group 50"/>
            <p:cNvGrpSpPr/>
            <p:nvPr/>
          </p:nvGrpSpPr>
          <p:grpSpPr>
            <a:xfrm>
              <a:off x="8094725" y="3904058"/>
              <a:ext cx="230613" cy="276999"/>
              <a:chOff x="1642032" y="3300064"/>
              <a:chExt cx="230613" cy="276999"/>
            </a:xfrm>
          </p:grpSpPr>
          <p:sp>
            <p:nvSpPr>
              <p:cNvPr id="49" name="Oval 48"/>
              <p:cNvSpPr/>
              <p:nvPr/>
            </p:nvSpPr>
            <p:spPr>
              <a:xfrm>
                <a:off x="1642032" y="3325860"/>
                <a:ext cx="225602" cy="231205"/>
              </a:xfrm>
              <a:prstGeom prst="ellipse">
                <a:avLst/>
              </a:prstGeom>
              <a:solidFill>
                <a:srgbClr val="FFFFFF"/>
              </a:solidFill>
              <a:ln w="12700" cmpd="sng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378"/>
                <a:endParaRPr lang="en-US" sz="1350" kern="0" dirty="0">
                  <a:solidFill>
                    <a:prstClr val="white"/>
                  </a:solidFill>
                  <a:latin typeface="Arial" panose="020B0604020202020204"/>
                  <a:sym typeface="Arial"/>
                </a:endParaRPr>
              </a:p>
            </p:txBody>
          </p:sp>
          <p:sp>
            <p:nvSpPr>
              <p:cNvPr id="50" name="TextBox 49"/>
              <p:cNvSpPr txBox="1"/>
              <p:nvPr/>
            </p:nvSpPr>
            <p:spPr>
              <a:xfrm>
                <a:off x="1644697" y="3300064"/>
                <a:ext cx="22794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14378"/>
                <a:r>
                  <a:rPr lang="en-US" sz="1200" kern="0" dirty="0">
                    <a:solidFill>
                      <a:srgbClr val="FF3220"/>
                    </a:solidFill>
                    <a:latin typeface="Arial"/>
                    <a:cs typeface="Arial"/>
                    <a:sym typeface="Arial"/>
                  </a:rPr>
                  <a:t>!</a:t>
                </a:r>
              </a:p>
            </p:txBody>
          </p:sp>
        </p:grpSp>
        <p:sp>
          <p:nvSpPr>
            <p:cNvPr id="52" name="Rectangle 51"/>
            <p:cNvSpPr/>
            <p:nvPr/>
          </p:nvSpPr>
          <p:spPr>
            <a:xfrm>
              <a:off x="6741623" y="3839477"/>
              <a:ext cx="73289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914378"/>
              <a:r>
                <a:rPr lang="en-US" sz="1400" kern="0" dirty="0">
                  <a:solidFill>
                    <a:srgbClr val="000000"/>
                  </a:solidFill>
                  <a:latin typeface="Arial"/>
                  <a:cs typeface="Arial"/>
                  <a:sym typeface="Arial"/>
                </a:rPr>
                <a:t>Events</a:t>
              </a:r>
            </a:p>
          </p:txBody>
        </p:sp>
      </p:grpSp>
      <p:cxnSp>
        <p:nvCxnSpPr>
          <p:cNvPr id="58" name="Straight Arrow Connector 57"/>
          <p:cNvCxnSpPr/>
          <p:nvPr/>
        </p:nvCxnSpPr>
        <p:spPr>
          <a:xfrm>
            <a:off x="2668647" y="2300720"/>
            <a:ext cx="3581874" cy="0"/>
          </a:xfrm>
          <a:prstGeom prst="straightConnector1">
            <a:avLst/>
          </a:prstGeom>
          <a:ln w="19050" cmpd="sng">
            <a:solidFill>
              <a:srgbClr val="FF0000"/>
            </a:solidFill>
            <a:prstDash val="sysDash"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stCxn id="22" idx="3"/>
            <a:endCxn id="62" idx="1"/>
          </p:cNvCxnSpPr>
          <p:nvPr/>
        </p:nvCxnSpPr>
        <p:spPr>
          <a:xfrm>
            <a:off x="2659504" y="2636603"/>
            <a:ext cx="1174603" cy="1005435"/>
          </a:xfrm>
          <a:prstGeom prst="straightConnector1">
            <a:avLst/>
          </a:prstGeom>
          <a:ln w="19050" cmpd="sng">
            <a:solidFill>
              <a:srgbClr val="FF0000"/>
            </a:solidFill>
            <a:prstDash val="sysDash"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4" name="Group 63"/>
          <p:cNvGrpSpPr/>
          <p:nvPr/>
        </p:nvGrpSpPr>
        <p:grpSpPr>
          <a:xfrm>
            <a:off x="778884" y="3313190"/>
            <a:ext cx="342607" cy="240131"/>
            <a:chOff x="3053916" y="6186281"/>
            <a:chExt cx="456809" cy="320175"/>
          </a:xfrm>
        </p:grpSpPr>
        <p:sp>
          <p:nvSpPr>
            <p:cNvPr id="65" name="Rectangle 64"/>
            <p:cNvSpPr/>
            <p:nvPr/>
          </p:nvSpPr>
          <p:spPr>
            <a:xfrm>
              <a:off x="3053916" y="6272185"/>
              <a:ext cx="456809" cy="234271"/>
            </a:xfrm>
            <a:prstGeom prst="rect">
              <a:avLst/>
            </a:prstGeom>
            <a:noFill/>
            <a:ln w="12700" cmpd="sng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US" sz="1200" kern="0" dirty="0">
                <a:solidFill>
                  <a:prstClr val="white"/>
                </a:solidFill>
                <a:latin typeface="Arial" panose="020B0604020202020204"/>
                <a:sym typeface="Arial"/>
              </a:endParaRPr>
            </a:p>
          </p:txBody>
        </p:sp>
        <p:sp>
          <p:nvSpPr>
            <p:cNvPr id="66" name="Oval 65"/>
            <p:cNvSpPr/>
            <p:nvPr/>
          </p:nvSpPr>
          <p:spPr>
            <a:xfrm>
              <a:off x="3384550" y="6362700"/>
              <a:ext cx="45719" cy="45719"/>
            </a:xfrm>
            <a:prstGeom prst="ellipse">
              <a:avLst/>
            </a:prstGeom>
            <a:solidFill>
              <a:srgbClr val="FFFFFF"/>
            </a:solidFill>
            <a:ln w="12700" cmpd="sng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US" sz="1200" kern="0" dirty="0">
                <a:solidFill>
                  <a:prstClr val="white"/>
                </a:solidFill>
                <a:latin typeface="Arial" panose="020B0604020202020204"/>
                <a:sym typeface="Arial"/>
              </a:endParaRPr>
            </a:p>
          </p:txBody>
        </p:sp>
        <p:cxnSp>
          <p:nvCxnSpPr>
            <p:cNvPr id="67" name="Straight Connector 66"/>
            <p:cNvCxnSpPr/>
            <p:nvPr/>
          </p:nvCxnSpPr>
          <p:spPr>
            <a:xfrm flipV="1">
              <a:off x="3053916" y="6189456"/>
              <a:ext cx="423374" cy="82730"/>
            </a:xfrm>
            <a:prstGeom prst="line">
              <a:avLst/>
            </a:prstGeom>
            <a:ln w="12700" cmpd="sng"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>
              <a:off x="3474115" y="6186281"/>
              <a:ext cx="0" cy="82729"/>
            </a:xfrm>
            <a:prstGeom prst="line">
              <a:avLst/>
            </a:prstGeom>
            <a:ln w="12700" cmpd="sng"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9" name="Straight Arrow Connector 68"/>
          <p:cNvCxnSpPr>
            <a:stCxn id="62" idx="3"/>
            <a:endCxn id="44" idx="1"/>
          </p:cNvCxnSpPr>
          <p:nvPr/>
        </p:nvCxnSpPr>
        <p:spPr>
          <a:xfrm flipV="1">
            <a:off x="5543422" y="2976036"/>
            <a:ext cx="717334" cy="666002"/>
          </a:xfrm>
          <a:prstGeom prst="straightConnector1">
            <a:avLst/>
          </a:prstGeom>
          <a:ln w="19050" cmpd="sng">
            <a:solidFill>
              <a:srgbClr val="FF0000"/>
            </a:solidFill>
            <a:prstDash val="sysDash"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50" idx="3"/>
          </p:cNvCxnSpPr>
          <p:nvPr/>
        </p:nvCxnSpPr>
        <p:spPr>
          <a:xfrm>
            <a:off x="7869763" y="4182059"/>
            <a:ext cx="785713" cy="1"/>
          </a:xfrm>
          <a:prstGeom prst="straightConnector1">
            <a:avLst/>
          </a:prstGeom>
          <a:ln w="19050" cmpd="sng">
            <a:solidFill>
              <a:srgbClr val="FF0000"/>
            </a:solidFill>
            <a:prstDash val="sysDash"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4159988" y="4455323"/>
            <a:ext cx="10716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8"/>
            <a:r>
              <a:rPr lang="en-US" sz="9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Ordering-Service</a:t>
            </a:r>
          </a:p>
        </p:txBody>
      </p:sp>
      <p:grpSp>
        <p:nvGrpSpPr>
          <p:cNvPr id="60" name="Group 59"/>
          <p:cNvGrpSpPr/>
          <p:nvPr/>
        </p:nvGrpSpPr>
        <p:grpSpPr>
          <a:xfrm>
            <a:off x="3834106" y="2837535"/>
            <a:ext cx="1709316" cy="1609006"/>
            <a:chOff x="3620745" y="2847577"/>
            <a:chExt cx="1709316" cy="1609006"/>
          </a:xfrm>
        </p:grpSpPr>
        <p:sp>
          <p:nvSpPr>
            <p:cNvPr id="62" name="Rounded Rectangle 61"/>
            <p:cNvSpPr/>
            <p:nvPr/>
          </p:nvSpPr>
          <p:spPr>
            <a:xfrm>
              <a:off x="3620745" y="2847577"/>
              <a:ext cx="1709316" cy="1609006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US" sz="1350" kern="0" dirty="0">
                <a:solidFill>
                  <a:prstClr val="white"/>
                </a:solidFill>
                <a:latin typeface="Arial" panose="020B0604020202020204"/>
                <a:sym typeface="Arial"/>
              </a:endParaRPr>
            </a:p>
          </p:txBody>
        </p:sp>
        <p:sp>
          <p:nvSpPr>
            <p:cNvPr id="63" name="Rounded Rectangle 62"/>
            <p:cNvSpPr/>
            <p:nvPr/>
          </p:nvSpPr>
          <p:spPr>
            <a:xfrm>
              <a:off x="3767821" y="3711053"/>
              <a:ext cx="598199" cy="598199"/>
            </a:xfrm>
            <a:prstGeom prst="roundRect">
              <a:avLst/>
            </a:prstGeom>
            <a:solidFill>
              <a:srgbClr val="11D358"/>
            </a:solidFill>
            <a:ln w="28575" cmpd="sng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r>
                <a:rPr lang="en-US" sz="2400" kern="0" dirty="0">
                  <a:solidFill>
                    <a:srgbClr val="000000"/>
                  </a:solidFill>
                  <a:latin typeface="Arial" panose="020B0604020202020204"/>
                  <a:sym typeface="Arial"/>
                </a:rPr>
                <a:t>O</a:t>
              </a:r>
            </a:p>
          </p:txBody>
        </p:sp>
        <p:sp>
          <p:nvSpPr>
            <p:cNvPr id="70" name="Rounded Rectangle 69"/>
            <p:cNvSpPr/>
            <p:nvPr/>
          </p:nvSpPr>
          <p:spPr>
            <a:xfrm>
              <a:off x="3767821" y="2964728"/>
              <a:ext cx="598199" cy="598199"/>
            </a:xfrm>
            <a:prstGeom prst="roundRect">
              <a:avLst/>
            </a:prstGeom>
            <a:solidFill>
              <a:srgbClr val="11D358"/>
            </a:solidFill>
            <a:ln w="28575" cmpd="sng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r>
                <a:rPr lang="en-US" sz="2400" kern="0" dirty="0">
                  <a:solidFill>
                    <a:srgbClr val="000000"/>
                  </a:solidFill>
                  <a:latin typeface="Arial" panose="020B0604020202020204"/>
                  <a:sym typeface="Arial"/>
                </a:rPr>
                <a:t>O</a:t>
              </a:r>
            </a:p>
          </p:txBody>
        </p:sp>
        <p:sp>
          <p:nvSpPr>
            <p:cNvPr id="71" name="Rounded Rectangle 70"/>
            <p:cNvSpPr/>
            <p:nvPr/>
          </p:nvSpPr>
          <p:spPr>
            <a:xfrm>
              <a:off x="4580786" y="2967493"/>
              <a:ext cx="598199" cy="598199"/>
            </a:xfrm>
            <a:prstGeom prst="roundRect">
              <a:avLst/>
            </a:prstGeom>
            <a:solidFill>
              <a:srgbClr val="11D358"/>
            </a:solidFill>
            <a:ln w="28575" cmpd="sng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r>
                <a:rPr lang="en-US" sz="2400" kern="0" dirty="0">
                  <a:solidFill>
                    <a:srgbClr val="000000"/>
                  </a:solidFill>
                  <a:latin typeface="Arial" panose="020B0604020202020204"/>
                  <a:sym typeface="Arial"/>
                </a:rPr>
                <a:t>O</a:t>
              </a:r>
            </a:p>
          </p:txBody>
        </p:sp>
        <p:cxnSp>
          <p:nvCxnSpPr>
            <p:cNvPr id="72" name="Straight Connector 71"/>
            <p:cNvCxnSpPr/>
            <p:nvPr/>
          </p:nvCxnSpPr>
          <p:spPr>
            <a:xfrm>
              <a:off x="4366020" y="3263828"/>
              <a:ext cx="214766" cy="2765"/>
            </a:xfrm>
            <a:prstGeom prst="line">
              <a:avLst/>
            </a:prstGeom>
            <a:ln w="19050" cmpd="sng">
              <a:solidFill>
                <a:schemeClr val="tx2"/>
              </a:solidFill>
              <a:prstDash val="solid"/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>
              <a:off x="4366020" y="4010153"/>
              <a:ext cx="209384" cy="3812"/>
            </a:xfrm>
            <a:prstGeom prst="line">
              <a:avLst/>
            </a:prstGeom>
            <a:ln w="19050" cmpd="sng">
              <a:solidFill>
                <a:schemeClr val="tx2"/>
              </a:solidFill>
              <a:prstDash val="solid"/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>
              <a:off x="4066921" y="3562927"/>
              <a:ext cx="0" cy="148126"/>
            </a:xfrm>
            <a:prstGeom prst="line">
              <a:avLst/>
            </a:prstGeom>
            <a:ln w="19050" cmpd="sng">
              <a:solidFill>
                <a:schemeClr val="tx2"/>
              </a:solidFill>
              <a:prstDash val="solid"/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 flipH="1">
              <a:off x="4874504" y="3565692"/>
              <a:ext cx="5382" cy="149173"/>
            </a:xfrm>
            <a:prstGeom prst="line">
              <a:avLst/>
            </a:prstGeom>
            <a:ln w="19050" cmpd="sng">
              <a:solidFill>
                <a:schemeClr val="tx2"/>
              </a:solidFill>
              <a:prstDash val="solid"/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>
              <a:off x="4341787" y="3536576"/>
              <a:ext cx="288095" cy="214810"/>
            </a:xfrm>
            <a:prstGeom prst="line">
              <a:avLst/>
            </a:prstGeom>
            <a:ln w="19050" cmpd="sng">
              <a:solidFill>
                <a:schemeClr val="tx2"/>
              </a:solidFill>
              <a:prstDash val="solid"/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/>
          </p:nvCxnSpPr>
          <p:spPr>
            <a:xfrm flipV="1">
              <a:off x="4341787" y="3530645"/>
              <a:ext cx="281287" cy="220741"/>
            </a:xfrm>
            <a:prstGeom prst="line">
              <a:avLst/>
            </a:prstGeom>
            <a:ln w="19050" cmpd="sng">
              <a:solidFill>
                <a:schemeClr val="tx2"/>
              </a:solidFill>
              <a:prstDash val="solid"/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Rounded Rectangle 79"/>
            <p:cNvSpPr/>
            <p:nvPr/>
          </p:nvSpPr>
          <p:spPr>
            <a:xfrm>
              <a:off x="4575404" y="3714865"/>
              <a:ext cx="598199" cy="598199"/>
            </a:xfrm>
            <a:prstGeom prst="roundRect">
              <a:avLst/>
            </a:prstGeom>
            <a:solidFill>
              <a:srgbClr val="11D358"/>
            </a:solidFill>
            <a:ln w="28575" cmpd="sng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r>
                <a:rPr lang="en-US" sz="2400" kern="0" dirty="0">
                  <a:solidFill>
                    <a:srgbClr val="000000"/>
                  </a:solidFill>
                  <a:latin typeface="Arial" panose="020B0604020202020204"/>
                  <a:sym typeface="Arial"/>
                </a:rPr>
                <a:t>O</a:t>
              </a:r>
            </a:p>
          </p:txBody>
        </p:sp>
      </p:grpSp>
      <p:grpSp>
        <p:nvGrpSpPr>
          <p:cNvPr id="81" name="Group 80"/>
          <p:cNvGrpSpPr/>
          <p:nvPr/>
        </p:nvGrpSpPr>
        <p:grpSpPr>
          <a:xfrm>
            <a:off x="5601412" y="1217179"/>
            <a:ext cx="884480" cy="464726"/>
            <a:chOff x="8203321" y="3097576"/>
            <a:chExt cx="866669" cy="411867"/>
          </a:xfrm>
        </p:grpSpPr>
        <p:sp>
          <p:nvSpPr>
            <p:cNvPr id="82" name="Rectangle 81"/>
            <p:cNvSpPr/>
            <p:nvPr/>
          </p:nvSpPr>
          <p:spPr>
            <a:xfrm>
              <a:off x="8203321" y="3097576"/>
              <a:ext cx="866669" cy="411867"/>
            </a:xfrm>
            <a:prstGeom prst="rect">
              <a:avLst/>
            </a:prstGeom>
            <a:solidFill>
              <a:schemeClr val="bg1"/>
            </a:solidFill>
            <a:ln w="25400" cmpd="sng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US" sz="1200" kern="0" dirty="0">
                <a:solidFill>
                  <a:srgbClr val="003BC9"/>
                </a:solidFill>
                <a:latin typeface="Arial" panose="020B0604020202020204"/>
                <a:sym typeface="Arial"/>
              </a:endParaRPr>
            </a:p>
          </p:txBody>
        </p:sp>
        <p:pic>
          <p:nvPicPr>
            <p:cNvPr id="84" name="Picture 83"/>
            <p:cNvPicPr>
              <a:picLocks noChangeAspect="1"/>
            </p:cNvPicPr>
            <p:nvPr/>
          </p:nvPicPr>
          <p:blipFill>
            <a:blip r:embed="rId4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8702016" y="3174776"/>
              <a:ext cx="261642" cy="261642"/>
            </a:xfrm>
            <a:prstGeom prst="rect">
              <a:avLst/>
            </a:prstGeom>
            <a:ln w="9525" cmpd="sng">
              <a:solidFill>
                <a:schemeClr val="tx2"/>
              </a:solidFill>
            </a:ln>
          </p:spPr>
        </p:pic>
        <p:sp>
          <p:nvSpPr>
            <p:cNvPr id="85" name="TextBox 84"/>
            <p:cNvSpPr txBox="1"/>
            <p:nvPr/>
          </p:nvSpPr>
          <p:spPr>
            <a:xfrm>
              <a:off x="8314937" y="3174808"/>
              <a:ext cx="289100" cy="18929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txBody>
            <a:bodyPr wrap="square" rtlCol="0">
              <a:spAutoFit/>
            </a:bodyPr>
            <a:lstStyle/>
            <a:p>
              <a:pPr marL="214308" indent="-214308" defTabSz="914378">
                <a:buFont typeface="Wingdings" charset="2"/>
                <a:buChar char="ü"/>
              </a:pPr>
              <a:r>
                <a:rPr lang="en-US" sz="788" kern="0" dirty="0">
                  <a:solidFill>
                    <a:srgbClr val="003BC9"/>
                  </a:solidFill>
                  <a:latin typeface="Arial"/>
                  <a:cs typeface="Helvetica Neue"/>
                  <a:sym typeface="Arial"/>
                </a:rPr>
                <a:t> </a:t>
              </a:r>
            </a:p>
          </p:txBody>
        </p:sp>
      </p:grpSp>
      <p:sp>
        <p:nvSpPr>
          <p:cNvPr id="86" name="TextBox 85"/>
          <p:cNvSpPr txBox="1"/>
          <p:nvPr/>
        </p:nvSpPr>
        <p:spPr>
          <a:xfrm>
            <a:off x="5642757" y="961962"/>
            <a:ext cx="801791" cy="24622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 defTabSz="914378"/>
            <a:r>
              <a:rPr lang="en-US" sz="1000" kern="0" dirty="0">
                <a:solidFill>
                  <a:srgbClr val="000000"/>
                </a:solidFill>
                <a:latin typeface="Arial"/>
                <a:cs typeface="Calibri"/>
                <a:sym typeface="Arial"/>
              </a:rPr>
              <a:t>Fabric-CA</a:t>
            </a:r>
          </a:p>
        </p:txBody>
      </p:sp>
      <p:grpSp>
        <p:nvGrpSpPr>
          <p:cNvPr id="87" name="Group 86"/>
          <p:cNvGrpSpPr/>
          <p:nvPr/>
        </p:nvGrpSpPr>
        <p:grpSpPr>
          <a:xfrm>
            <a:off x="1771033" y="1223350"/>
            <a:ext cx="884480" cy="464726"/>
            <a:chOff x="8203321" y="3097576"/>
            <a:chExt cx="866669" cy="411867"/>
          </a:xfrm>
        </p:grpSpPr>
        <p:sp>
          <p:nvSpPr>
            <p:cNvPr id="88" name="Rectangle 87"/>
            <p:cNvSpPr/>
            <p:nvPr/>
          </p:nvSpPr>
          <p:spPr>
            <a:xfrm>
              <a:off x="8203321" y="3097576"/>
              <a:ext cx="866669" cy="411867"/>
            </a:xfrm>
            <a:prstGeom prst="rect">
              <a:avLst/>
            </a:prstGeom>
            <a:solidFill>
              <a:schemeClr val="bg1"/>
            </a:solidFill>
            <a:ln w="25400" cmpd="sng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US" sz="1200" kern="0" dirty="0">
                <a:solidFill>
                  <a:srgbClr val="003BC9"/>
                </a:solidFill>
                <a:latin typeface="Arial" panose="020B0604020202020204"/>
                <a:sym typeface="Arial"/>
              </a:endParaRPr>
            </a:p>
          </p:txBody>
        </p:sp>
        <p:pic>
          <p:nvPicPr>
            <p:cNvPr id="89" name="Picture 88"/>
            <p:cNvPicPr>
              <a:picLocks noChangeAspect="1"/>
            </p:cNvPicPr>
            <p:nvPr/>
          </p:nvPicPr>
          <p:blipFill>
            <a:blip r:embed="rId4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8702016" y="3174776"/>
              <a:ext cx="261642" cy="261642"/>
            </a:xfrm>
            <a:prstGeom prst="rect">
              <a:avLst/>
            </a:prstGeom>
            <a:ln w="9525" cmpd="sng">
              <a:solidFill>
                <a:schemeClr val="tx2"/>
              </a:solidFill>
            </a:ln>
          </p:spPr>
        </p:pic>
        <p:sp>
          <p:nvSpPr>
            <p:cNvPr id="90" name="TextBox 89"/>
            <p:cNvSpPr txBox="1"/>
            <p:nvPr/>
          </p:nvSpPr>
          <p:spPr>
            <a:xfrm>
              <a:off x="8314937" y="3174808"/>
              <a:ext cx="289100" cy="18929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txBody>
            <a:bodyPr wrap="square" rtlCol="0">
              <a:spAutoFit/>
            </a:bodyPr>
            <a:lstStyle/>
            <a:p>
              <a:pPr marL="214308" indent="-214308" defTabSz="914378">
                <a:buFont typeface="Wingdings" charset="2"/>
                <a:buChar char="ü"/>
              </a:pPr>
              <a:r>
                <a:rPr lang="en-US" sz="788" kern="0" dirty="0">
                  <a:solidFill>
                    <a:srgbClr val="003BC9"/>
                  </a:solidFill>
                  <a:latin typeface="Arial"/>
                  <a:cs typeface="Helvetica Neue"/>
                  <a:sym typeface="Arial"/>
                </a:rPr>
                <a:t> </a:t>
              </a:r>
            </a:p>
          </p:txBody>
        </p:sp>
      </p:grpSp>
      <p:sp>
        <p:nvSpPr>
          <p:cNvPr id="91" name="TextBox 90"/>
          <p:cNvSpPr txBox="1"/>
          <p:nvPr/>
        </p:nvSpPr>
        <p:spPr>
          <a:xfrm>
            <a:off x="1741709" y="971105"/>
            <a:ext cx="943129" cy="24622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 defTabSz="914378"/>
            <a:r>
              <a:rPr lang="en-US" sz="1000" kern="0">
                <a:solidFill>
                  <a:srgbClr val="000000"/>
                </a:solidFill>
                <a:latin typeface="Arial"/>
                <a:cs typeface="Calibri"/>
                <a:sym typeface="Arial"/>
              </a:rPr>
              <a:t>External-CA</a:t>
            </a:r>
            <a:endParaRPr lang="en-US" sz="1000" kern="0" dirty="0">
              <a:solidFill>
                <a:srgbClr val="000000"/>
              </a:solidFill>
              <a:latin typeface="Arial"/>
              <a:cs typeface="Calibri"/>
              <a:sym typeface="Arial"/>
            </a:endParaRPr>
          </a:p>
        </p:txBody>
      </p:sp>
      <p:cxnSp>
        <p:nvCxnSpPr>
          <p:cNvPr id="92" name="Straight Arrow Connector 91"/>
          <p:cNvCxnSpPr>
            <a:stCxn id="33" idx="3"/>
            <a:endCxn id="82" idx="1"/>
          </p:cNvCxnSpPr>
          <p:nvPr/>
        </p:nvCxnSpPr>
        <p:spPr>
          <a:xfrm flipV="1">
            <a:off x="4858954" y="1449543"/>
            <a:ext cx="742458" cy="1787"/>
          </a:xfrm>
          <a:prstGeom prst="straightConnector1">
            <a:avLst/>
          </a:prstGeom>
          <a:ln w="19050" cmpd="sng">
            <a:solidFill>
              <a:srgbClr val="266FC0"/>
            </a:solidFill>
            <a:prstDash val="sysDash"/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>
            <a:stCxn id="88" idx="3"/>
            <a:endCxn id="33" idx="1"/>
          </p:cNvCxnSpPr>
          <p:nvPr/>
        </p:nvCxnSpPr>
        <p:spPr>
          <a:xfrm flipV="1">
            <a:off x="2655514" y="1451330"/>
            <a:ext cx="805509" cy="4383"/>
          </a:xfrm>
          <a:prstGeom prst="straightConnector1">
            <a:avLst/>
          </a:prstGeom>
          <a:ln w="19050" cmpd="sng">
            <a:solidFill>
              <a:schemeClr val="tx2"/>
            </a:solidFill>
            <a:prstDash val="sysDash"/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5" name="TextBox 94"/>
          <p:cNvSpPr txBox="1"/>
          <p:nvPr/>
        </p:nvSpPr>
        <p:spPr>
          <a:xfrm>
            <a:off x="6010364" y="4629737"/>
            <a:ext cx="22473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8"/>
            <a:r>
              <a:rPr lang="en-US" sz="1200" kern="0" dirty="0" err="1">
                <a:solidFill>
                  <a:srgbClr val="000000"/>
                </a:solidFill>
                <a:latin typeface="Arial"/>
                <a:cs typeface="Arial"/>
                <a:sym typeface="Arial"/>
              </a:rPr>
              <a:t>Hyperledger</a:t>
            </a:r>
            <a:r>
              <a:rPr lang="en-US" sz="12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 Fabric Network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4758620" y="1249373"/>
            <a:ext cx="943129" cy="215444"/>
          </a:xfrm>
          <a:prstGeom prst="rect">
            <a:avLst/>
          </a:prstGeom>
          <a:ln w="19050" cmpd="sng">
            <a:noFill/>
            <a:prstDash val="sysDash"/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wrap="square" rtlCol="0">
            <a:spAutoFit/>
          </a:bodyPr>
          <a:lstStyle/>
          <a:p>
            <a:pPr algn="ctr" defTabSz="914378"/>
            <a:r>
              <a:rPr lang="en-US" sz="800" kern="0" dirty="0">
                <a:solidFill>
                  <a:prstClr val="black"/>
                </a:solidFill>
                <a:latin typeface="Arial" panose="020B0604020202020204"/>
                <a:cs typeface="Calibri"/>
                <a:sym typeface="Arial"/>
              </a:rPr>
              <a:t>optional</a:t>
            </a:r>
            <a:endParaRPr lang="en-US" sz="1000" kern="0" dirty="0">
              <a:solidFill>
                <a:prstClr val="black"/>
              </a:solidFill>
              <a:latin typeface="Arial" panose="020B0604020202020204"/>
              <a:cs typeface="Calibri"/>
              <a:sym typeface="Arial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2584376" y="1261928"/>
            <a:ext cx="943129" cy="21544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 defTabSz="914378"/>
            <a:r>
              <a:rPr lang="en-US" sz="800" kern="0" dirty="0">
                <a:solidFill>
                  <a:srgbClr val="000000"/>
                </a:solidFill>
                <a:latin typeface="Arial"/>
                <a:cs typeface="Calibri"/>
                <a:sym typeface="Arial"/>
              </a:rPr>
              <a:t>optional</a:t>
            </a:r>
            <a:endParaRPr lang="en-US" sz="1000" kern="0" dirty="0">
              <a:solidFill>
                <a:srgbClr val="000000"/>
              </a:solidFill>
              <a:latin typeface="Arial"/>
              <a:cs typeface="Calibri"/>
              <a:sym typeface="Arial"/>
            </a:endParaRPr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40A456D6-F49D-5D4D-895E-53929943BA14}"/>
              </a:ext>
            </a:extLst>
          </p:cNvPr>
          <p:cNvGrpSpPr/>
          <p:nvPr/>
        </p:nvGrpSpPr>
        <p:grpSpPr>
          <a:xfrm>
            <a:off x="7871168" y="1031881"/>
            <a:ext cx="354666" cy="574130"/>
            <a:chOff x="5701137" y="2384637"/>
            <a:chExt cx="1133935" cy="1812371"/>
          </a:xfrm>
        </p:grpSpPr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637475B5-D2DE-024D-A8A9-AF1C044A898A}"/>
                </a:ext>
              </a:extLst>
            </p:cNvPr>
            <p:cNvSpPr/>
            <p:nvPr/>
          </p:nvSpPr>
          <p:spPr>
            <a:xfrm>
              <a:off x="5928889" y="2384637"/>
              <a:ext cx="678434" cy="678436"/>
            </a:xfrm>
            <a:prstGeom prst="ellipse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US" sz="1350" kern="0">
                <a:solidFill>
                  <a:srgbClr val="FFFFFF"/>
                </a:solidFill>
                <a:latin typeface="Arial" panose="020B0604020202020204"/>
                <a:sym typeface="Arial"/>
              </a:endParaRPr>
            </a:p>
          </p:txBody>
        </p:sp>
        <p:sp>
          <p:nvSpPr>
            <p:cNvPr id="104" name="Round Same Side Corner Rectangle 103">
              <a:extLst>
                <a:ext uri="{FF2B5EF4-FFF2-40B4-BE49-F238E27FC236}">
                  <a16:creationId xmlns:a16="http://schemas.microsoft.com/office/drawing/2014/main" id="{027FAEF8-7373-EE43-A4CD-BD56384103C1}"/>
                </a:ext>
              </a:extLst>
            </p:cNvPr>
            <p:cNvSpPr/>
            <p:nvPr/>
          </p:nvSpPr>
          <p:spPr>
            <a:xfrm>
              <a:off x="5701137" y="3063073"/>
              <a:ext cx="1133935" cy="1133935"/>
            </a:xfrm>
            <a:prstGeom prst="round2SameRect">
              <a:avLst>
                <a:gd name="adj1" fmla="val 49716"/>
                <a:gd name="adj2" fmla="val 0"/>
              </a:avLst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US" sz="1400" b="1" kern="0" dirty="0">
                <a:solidFill>
                  <a:srgbClr val="FFFFFF"/>
                </a:solidFill>
                <a:latin typeface="Arial" panose="020B0604020202020204"/>
                <a:sym typeface="Arial"/>
              </a:endParaRPr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4836B16A-01D3-CF42-8973-5C9649DD622D}"/>
              </a:ext>
            </a:extLst>
          </p:cNvPr>
          <p:cNvGrpSpPr/>
          <p:nvPr/>
        </p:nvGrpSpPr>
        <p:grpSpPr>
          <a:xfrm>
            <a:off x="7186790" y="1079972"/>
            <a:ext cx="795592" cy="574130"/>
            <a:chOff x="5502369" y="3560517"/>
            <a:chExt cx="940626" cy="694408"/>
          </a:xfrm>
        </p:grpSpPr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8B15D5CA-2B83-F04C-8A2B-557921E93586}"/>
                </a:ext>
              </a:extLst>
            </p:cNvPr>
            <p:cNvSpPr txBox="1"/>
            <p:nvPr/>
          </p:nvSpPr>
          <p:spPr>
            <a:xfrm>
              <a:off x="5502369" y="3873171"/>
              <a:ext cx="615698" cy="27919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 defTabSz="914378"/>
              <a:r>
                <a:rPr lang="en-US" sz="900" kern="0" dirty="0">
                  <a:solidFill>
                    <a:srgbClr val="000000"/>
                  </a:solidFill>
                  <a:latin typeface="Arial"/>
                  <a:cs typeface="Calibri"/>
                  <a:sym typeface="Arial"/>
                </a:rPr>
                <a:t>Admin</a:t>
              </a:r>
              <a:endParaRPr lang="en-US" sz="300" kern="0" dirty="0">
                <a:solidFill>
                  <a:srgbClr val="000000"/>
                </a:solidFill>
                <a:latin typeface="Arial"/>
                <a:cs typeface="Calibri"/>
                <a:sym typeface="Arial"/>
              </a:endParaRPr>
            </a:p>
          </p:txBody>
        </p:sp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1ABB4E93-B9FC-1149-9D41-0B7D07C3370D}"/>
                </a:ext>
              </a:extLst>
            </p:cNvPr>
            <p:cNvGrpSpPr/>
            <p:nvPr/>
          </p:nvGrpSpPr>
          <p:grpSpPr>
            <a:xfrm>
              <a:off x="6023675" y="3560517"/>
              <a:ext cx="419320" cy="694408"/>
              <a:chOff x="5701137" y="2384637"/>
              <a:chExt cx="1133935" cy="1812371"/>
            </a:xfrm>
          </p:grpSpPr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id="{73D43CA3-37C8-E742-865B-2FA642D6447C}"/>
                  </a:ext>
                </a:extLst>
              </p:cNvPr>
              <p:cNvSpPr/>
              <p:nvPr/>
            </p:nvSpPr>
            <p:spPr>
              <a:xfrm>
                <a:off x="5928889" y="2384637"/>
                <a:ext cx="678434" cy="678436"/>
              </a:xfrm>
              <a:prstGeom prst="ellipse">
                <a:avLst/>
              </a:prstGeom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8"/>
                <a:endParaRPr lang="en-US" sz="1350" kern="0">
                  <a:solidFill>
                    <a:srgbClr val="FFFFFF"/>
                  </a:solidFill>
                  <a:latin typeface="Arial" panose="020B0604020202020204"/>
                  <a:sym typeface="Arial"/>
                </a:endParaRPr>
              </a:p>
            </p:txBody>
          </p:sp>
          <p:sp>
            <p:nvSpPr>
              <p:cNvPr id="109" name="Round Same Side Corner Rectangle 108">
                <a:extLst>
                  <a:ext uri="{FF2B5EF4-FFF2-40B4-BE49-F238E27FC236}">
                    <a16:creationId xmlns:a16="http://schemas.microsoft.com/office/drawing/2014/main" id="{3641BCA7-A776-AA46-9788-0B46EECE7E77}"/>
                  </a:ext>
                </a:extLst>
              </p:cNvPr>
              <p:cNvSpPr/>
              <p:nvPr/>
            </p:nvSpPr>
            <p:spPr>
              <a:xfrm>
                <a:off x="5701137" y="3063073"/>
                <a:ext cx="1133935" cy="1133935"/>
              </a:xfrm>
              <a:prstGeom prst="round2SameRect">
                <a:avLst>
                  <a:gd name="adj1" fmla="val 49716"/>
                  <a:gd name="adj2" fmla="val 0"/>
                </a:avLst>
              </a:prstGeom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8"/>
                <a:endParaRPr lang="en-US" sz="1400" b="1" kern="0" dirty="0">
                  <a:solidFill>
                    <a:srgbClr val="FFFFFF"/>
                  </a:solidFill>
                  <a:latin typeface="Arial" panose="020B0604020202020204"/>
                  <a:sym typeface="Arial"/>
                </a:endParaRPr>
              </a:p>
            </p:txBody>
          </p:sp>
        </p:grpSp>
      </p:grp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62E75FE8-936B-6A4E-8CEC-4798183B7474}"/>
              </a:ext>
            </a:extLst>
          </p:cNvPr>
          <p:cNvCxnSpPr>
            <a:cxnSpLocks/>
          </p:cNvCxnSpPr>
          <p:nvPr/>
        </p:nvCxnSpPr>
        <p:spPr>
          <a:xfrm flipV="1">
            <a:off x="2643450" y="1726654"/>
            <a:ext cx="809355" cy="483221"/>
          </a:xfrm>
          <a:prstGeom prst="straightConnector1">
            <a:avLst/>
          </a:prstGeom>
          <a:ln w="19050" cmpd="sng">
            <a:solidFill>
              <a:srgbClr val="FF0000"/>
            </a:solidFill>
            <a:prstDash val="sysDash"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1025DF9B-4205-EC4D-9607-C670BC537715}"/>
              </a:ext>
            </a:extLst>
          </p:cNvPr>
          <p:cNvSpPr txBox="1"/>
          <p:nvPr/>
        </p:nvSpPr>
        <p:spPr>
          <a:xfrm rot="19621593">
            <a:off x="2659257" y="1782353"/>
            <a:ext cx="58333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b="1" i="1" dirty="0"/>
              <a:t>0:</a:t>
            </a:r>
            <a:r>
              <a:rPr lang="en-GB" sz="900" i="1" dirty="0"/>
              <a:t> </a:t>
            </a:r>
            <a:r>
              <a:rPr lang="en-GB" sz="900" i="1" dirty="0" err="1"/>
              <a:t>Enroll</a:t>
            </a:r>
            <a:endParaRPr lang="en-GB" sz="900" i="1" dirty="0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B29413C4-8C86-444D-BF10-711ED58AE9DE}"/>
              </a:ext>
            </a:extLst>
          </p:cNvPr>
          <p:cNvSpPr txBox="1"/>
          <p:nvPr/>
        </p:nvSpPr>
        <p:spPr>
          <a:xfrm>
            <a:off x="3668079" y="2288024"/>
            <a:ext cx="170699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b="1" i="1" dirty="0"/>
              <a:t>3:</a:t>
            </a:r>
            <a:r>
              <a:rPr lang="en-GB" sz="900" i="1" dirty="0"/>
              <a:t> Return Endorsed Response</a:t>
            </a:r>
          </a:p>
        </p:txBody>
      </p: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3FA3ECC4-3705-BE41-ABEA-09F5F197195B}"/>
              </a:ext>
            </a:extLst>
          </p:cNvPr>
          <p:cNvCxnSpPr>
            <a:cxnSpLocks/>
          </p:cNvCxnSpPr>
          <p:nvPr/>
        </p:nvCxnSpPr>
        <p:spPr>
          <a:xfrm flipH="1">
            <a:off x="2643422" y="2448827"/>
            <a:ext cx="3581874" cy="0"/>
          </a:xfrm>
          <a:prstGeom prst="straightConnector1">
            <a:avLst/>
          </a:prstGeom>
          <a:ln w="19050" cmpd="sng">
            <a:solidFill>
              <a:srgbClr val="FF0000"/>
            </a:solidFill>
            <a:prstDash val="sysDash"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9835B772-F006-9D4B-BA96-5C79D25D01BA}"/>
              </a:ext>
            </a:extLst>
          </p:cNvPr>
          <p:cNvSpPr txBox="1"/>
          <p:nvPr/>
        </p:nvSpPr>
        <p:spPr>
          <a:xfrm>
            <a:off x="3875084" y="2109309"/>
            <a:ext cx="107914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50" b="1" i="1" dirty="0"/>
              <a:t>1:</a:t>
            </a:r>
            <a:r>
              <a:rPr lang="en-GB" sz="900" i="1" dirty="0"/>
              <a:t> Submit Proposal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87D30A1C-54DD-954A-A5A7-0C87850C2570}"/>
              </a:ext>
            </a:extLst>
          </p:cNvPr>
          <p:cNvSpPr txBox="1"/>
          <p:nvPr/>
        </p:nvSpPr>
        <p:spPr>
          <a:xfrm>
            <a:off x="6629841" y="2014175"/>
            <a:ext cx="82426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50" b="1" i="1" dirty="0"/>
              <a:t>2:</a:t>
            </a:r>
            <a:r>
              <a:rPr lang="en-GB" sz="900" i="1" dirty="0"/>
              <a:t> Execute CC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BE526BCD-2E5A-C140-BCA8-0C9B5FD99864}"/>
              </a:ext>
            </a:extLst>
          </p:cNvPr>
          <p:cNvSpPr txBox="1"/>
          <p:nvPr/>
        </p:nvSpPr>
        <p:spPr>
          <a:xfrm rot="2340648">
            <a:off x="2843782" y="2878791"/>
            <a:ext cx="77617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50" b="1" i="1" dirty="0"/>
              <a:t>4:</a:t>
            </a:r>
            <a:r>
              <a:rPr lang="en-GB" sz="900" i="1" dirty="0"/>
              <a:t> Submit </a:t>
            </a:r>
            <a:r>
              <a:rPr lang="en-GB" sz="900" i="1" dirty="0" err="1"/>
              <a:t>Tx</a:t>
            </a:r>
            <a:endParaRPr lang="en-GB" sz="900" i="1" dirty="0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AAD6F606-763C-E54C-8371-2709C71E947D}"/>
              </a:ext>
            </a:extLst>
          </p:cNvPr>
          <p:cNvSpPr txBox="1"/>
          <p:nvPr/>
        </p:nvSpPr>
        <p:spPr>
          <a:xfrm>
            <a:off x="3993274" y="2513532"/>
            <a:ext cx="1399073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b="1" i="1" dirty="0"/>
              <a:t>5:</a:t>
            </a:r>
            <a:r>
              <a:rPr lang="en-GB" sz="900" i="1" dirty="0"/>
              <a:t> Order TXs in a batch </a:t>
            </a:r>
          </a:p>
          <a:p>
            <a:r>
              <a:rPr lang="en-GB" sz="900" i="1" dirty="0"/>
              <a:t>according to consensus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B8E911E2-E5AC-F748-A8D1-A475967375FF}"/>
              </a:ext>
            </a:extLst>
          </p:cNvPr>
          <p:cNvSpPr txBox="1"/>
          <p:nvPr/>
        </p:nvSpPr>
        <p:spPr>
          <a:xfrm rot="18866054">
            <a:off x="5386321" y="3075396"/>
            <a:ext cx="93166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50" b="1" i="1" dirty="0"/>
              <a:t>6:</a:t>
            </a:r>
            <a:r>
              <a:rPr lang="en-GB" sz="900" i="1" dirty="0"/>
              <a:t> Deliver batch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B21101DE-1565-B34D-AD75-0BCA7D040695}"/>
              </a:ext>
            </a:extLst>
          </p:cNvPr>
          <p:cNvSpPr txBox="1"/>
          <p:nvPr/>
        </p:nvSpPr>
        <p:spPr>
          <a:xfrm>
            <a:off x="6399813" y="2567306"/>
            <a:ext cx="133722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50" b="1" i="1" dirty="0"/>
              <a:t>7:</a:t>
            </a:r>
            <a:r>
              <a:rPr lang="en-GB" sz="900" i="1" dirty="0"/>
              <a:t> Validate &amp; Commit </a:t>
            </a:r>
            <a:r>
              <a:rPr lang="en-GB" sz="900" i="1" dirty="0" err="1"/>
              <a:t>Tx</a:t>
            </a:r>
            <a:endParaRPr lang="en-GB" sz="900" i="1" dirty="0"/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9E77FF6E-5301-B64D-BB26-E3EA4D73E2F2}"/>
              </a:ext>
            </a:extLst>
          </p:cNvPr>
          <p:cNvSpPr txBox="1"/>
          <p:nvPr/>
        </p:nvSpPr>
        <p:spPr>
          <a:xfrm>
            <a:off x="8104189" y="3962259"/>
            <a:ext cx="60144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50" b="1" i="1" dirty="0"/>
              <a:t>8:</a:t>
            </a:r>
            <a:r>
              <a:rPr lang="en-GB" sz="900" i="1" dirty="0"/>
              <a:t> Notify</a:t>
            </a:r>
          </a:p>
        </p:txBody>
      </p: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5F2D2C32-7A89-084D-AED6-9298DCDF581D}"/>
              </a:ext>
            </a:extLst>
          </p:cNvPr>
          <p:cNvCxnSpPr>
            <a:cxnSpLocks/>
            <a:stCxn id="49" idx="4"/>
          </p:cNvCxnSpPr>
          <p:nvPr/>
        </p:nvCxnSpPr>
        <p:spPr>
          <a:xfrm rot="5400000" flipH="1">
            <a:off x="4565735" y="1114344"/>
            <a:ext cx="1275996" cy="5096436"/>
          </a:xfrm>
          <a:prstGeom prst="bentConnector4">
            <a:avLst>
              <a:gd name="adj1" fmla="val -26306"/>
              <a:gd name="adj2" fmla="val 96025"/>
            </a:avLst>
          </a:prstGeom>
          <a:ln w="19050" cmpd="sng">
            <a:solidFill>
              <a:srgbClr val="FF0000"/>
            </a:solidFill>
            <a:prstDash val="sysDash"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33461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Rounded Rectangle 99"/>
          <p:cNvSpPr/>
          <p:nvPr/>
        </p:nvSpPr>
        <p:spPr>
          <a:xfrm>
            <a:off x="2037717" y="1789309"/>
            <a:ext cx="5288647" cy="315361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lang="en-US" sz="1200" b="0" dirty="0">
              <a:solidFill>
                <a:prstClr val="white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2691439" y="3609061"/>
            <a:ext cx="4406245" cy="1232392"/>
          </a:xfrm>
          <a:prstGeom prst="roundRect">
            <a:avLst/>
          </a:prstGeom>
          <a:solidFill>
            <a:srgbClr val="EEE1FF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lang="en-US" sz="1200" b="0" dirty="0">
              <a:solidFill>
                <a:prstClr val="white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69" name="Elbow Connector 68"/>
          <p:cNvCxnSpPr>
            <a:cxnSpLocks/>
            <a:endCxn id="7" idx="1"/>
          </p:cNvCxnSpPr>
          <p:nvPr/>
        </p:nvCxnSpPr>
        <p:spPr>
          <a:xfrm rot="16200000" flipH="1">
            <a:off x="3149742" y="1086620"/>
            <a:ext cx="1027380" cy="1718455"/>
          </a:xfrm>
          <a:prstGeom prst="bentConnector2">
            <a:avLst/>
          </a:prstGeom>
          <a:ln w="12700">
            <a:solidFill>
              <a:schemeClr val="tx2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616675" y="832967"/>
            <a:ext cx="968535" cy="4616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1200" b="0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Blockchain </a:t>
            </a:r>
          </a:p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1200" b="0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developer</a:t>
            </a:r>
          </a:p>
        </p:txBody>
      </p:sp>
      <p:sp>
        <p:nvSpPr>
          <p:cNvPr id="7" name="Folded Corner 6"/>
          <p:cNvSpPr/>
          <p:nvPr/>
        </p:nvSpPr>
        <p:spPr>
          <a:xfrm>
            <a:off x="4522660" y="1986357"/>
            <a:ext cx="815919" cy="946362"/>
          </a:xfrm>
          <a:prstGeom prst="foldedCorner">
            <a:avLst/>
          </a:prstGeom>
          <a:noFill/>
          <a:ln w="1270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12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Smart Contract</a:t>
            </a:r>
          </a:p>
        </p:txBody>
      </p:sp>
      <p:cxnSp>
        <p:nvCxnSpPr>
          <p:cNvPr id="42" name="Straight Arrow Connector 41"/>
          <p:cNvCxnSpPr>
            <a:cxnSpLocks/>
          </p:cNvCxnSpPr>
          <p:nvPr/>
        </p:nvCxnSpPr>
        <p:spPr>
          <a:xfrm>
            <a:off x="4911250" y="1522652"/>
            <a:ext cx="2942" cy="463705"/>
          </a:xfrm>
          <a:prstGeom prst="straightConnector1">
            <a:avLst/>
          </a:prstGeom>
          <a:ln w="12700">
            <a:solidFill>
              <a:schemeClr val="tx2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4941952" y="1513846"/>
            <a:ext cx="670376" cy="2616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1100" b="0" dirty="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rPr>
              <a:t>submits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2766839" y="1496657"/>
            <a:ext cx="750526" cy="26161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1100" b="0" dirty="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rPr>
              <a:t>develops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3259766" y="786801"/>
            <a:ext cx="750526" cy="2616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1100" b="0" dirty="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rPr>
              <a:t>develops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5036769" y="3104541"/>
            <a:ext cx="835219" cy="2616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1100" b="0" dirty="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rPr>
              <a:t>recorded</a:t>
            </a:r>
          </a:p>
        </p:txBody>
      </p:sp>
      <p:cxnSp>
        <p:nvCxnSpPr>
          <p:cNvPr id="21" name="Elbow Connector 20"/>
          <p:cNvCxnSpPr>
            <a:cxnSpLocks/>
          </p:cNvCxnSpPr>
          <p:nvPr/>
        </p:nvCxnSpPr>
        <p:spPr>
          <a:xfrm rot="16200000" flipH="1">
            <a:off x="4849775" y="3148767"/>
            <a:ext cx="850475" cy="441869"/>
          </a:xfrm>
          <a:prstGeom prst="bentConnector3">
            <a:avLst>
              <a:gd name="adj1" fmla="val 52363"/>
            </a:avLst>
          </a:prstGeom>
          <a:ln w="12700">
            <a:solidFill>
              <a:schemeClr val="tx2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cxnSpLocks/>
            <a:endCxn id="87" idx="1"/>
          </p:cNvCxnSpPr>
          <p:nvPr/>
        </p:nvCxnSpPr>
        <p:spPr>
          <a:xfrm flipV="1">
            <a:off x="3047232" y="1066958"/>
            <a:ext cx="1401003" cy="4205"/>
          </a:xfrm>
          <a:prstGeom prst="straightConnector1">
            <a:avLst/>
          </a:prstGeom>
          <a:ln w="12700">
            <a:solidFill>
              <a:schemeClr val="tx2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6403836" y="2771307"/>
            <a:ext cx="772969" cy="2616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1100" b="0" dirty="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rPr>
              <a:t>accesses</a:t>
            </a:r>
          </a:p>
        </p:txBody>
      </p:sp>
      <p:cxnSp>
        <p:nvCxnSpPr>
          <p:cNvPr id="32" name="Straight Arrow Connector 31"/>
          <p:cNvCxnSpPr>
            <a:endCxn id="86" idx="2"/>
          </p:cNvCxnSpPr>
          <p:nvPr/>
        </p:nvCxnSpPr>
        <p:spPr>
          <a:xfrm flipV="1">
            <a:off x="7081938" y="4228356"/>
            <a:ext cx="827394" cy="6496"/>
          </a:xfrm>
          <a:prstGeom prst="straightConnector1">
            <a:avLst/>
          </a:prstGeom>
          <a:ln w="12700" cmpd="sng">
            <a:solidFill>
              <a:schemeClr val="tx2"/>
            </a:solidFill>
            <a:prstDash val="sys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endCxn id="102" idx="2"/>
          </p:cNvCxnSpPr>
          <p:nvPr/>
        </p:nvCxnSpPr>
        <p:spPr>
          <a:xfrm>
            <a:off x="5322151" y="2459538"/>
            <a:ext cx="2587181" cy="10330"/>
          </a:xfrm>
          <a:prstGeom prst="straightConnector1">
            <a:avLst/>
          </a:prstGeom>
          <a:ln w="12700" cmpd="sng">
            <a:solidFill>
              <a:schemeClr val="tx2"/>
            </a:solidFill>
            <a:prstDash val="sys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7744559" y="4291220"/>
            <a:ext cx="559769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12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event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7308741" y="2214058"/>
            <a:ext cx="521297" cy="2616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1100" b="0" dirty="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rPr>
              <a:t>emits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7306782" y="3934977"/>
            <a:ext cx="521297" cy="2616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1100" b="0" dirty="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rPr>
              <a:t>emits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2560826" y="1019988"/>
            <a:ext cx="486557" cy="369332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b="0" dirty="0">
                <a:solidFill>
                  <a:prstClr val="white"/>
                </a:solidFill>
                <a:latin typeface="Arial" charset="0"/>
                <a:ea typeface="Arial" charset="0"/>
                <a:cs typeface="Arial" charset="0"/>
              </a:rPr>
              <a:t>D</a:t>
            </a:r>
          </a:p>
        </p:txBody>
      </p:sp>
      <p:sp>
        <p:nvSpPr>
          <p:cNvPr id="16" name="Rectangle 15"/>
          <p:cNvSpPr/>
          <p:nvPr/>
        </p:nvSpPr>
        <p:spPr>
          <a:xfrm>
            <a:off x="2089365" y="3435866"/>
            <a:ext cx="67999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12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Ledger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3467857" y="3111646"/>
            <a:ext cx="1306768" cy="2616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1100" b="0" dirty="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rPr>
              <a:t>‘get’, ‘put’, ‘delete’</a:t>
            </a:r>
          </a:p>
        </p:txBody>
      </p:sp>
      <p:cxnSp>
        <p:nvCxnSpPr>
          <p:cNvPr id="55" name="Straight Arrow Connector 54"/>
          <p:cNvCxnSpPr>
            <a:cxnSpLocks/>
          </p:cNvCxnSpPr>
          <p:nvPr/>
        </p:nvCxnSpPr>
        <p:spPr>
          <a:xfrm>
            <a:off x="5322087" y="2687174"/>
            <a:ext cx="1110936" cy="7223"/>
          </a:xfrm>
          <a:prstGeom prst="straightConnector1">
            <a:avLst/>
          </a:prstGeom>
          <a:ln w="1270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cxnSpLocks/>
          </p:cNvCxnSpPr>
          <p:nvPr/>
        </p:nvCxnSpPr>
        <p:spPr>
          <a:xfrm>
            <a:off x="5402696" y="1388498"/>
            <a:ext cx="1025122" cy="4643"/>
          </a:xfrm>
          <a:prstGeom prst="straightConnector1">
            <a:avLst/>
          </a:prstGeom>
          <a:ln w="1270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>
            <a:cxnSpLocks/>
          </p:cNvCxnSpPr>
          <p:nvPr/>
        </p:nvCxnSpPr>
        <p:spPr>
          <a:xfrm>
            <a:off x="6427818" y="1388498"/>
            <a:ext cx="15688" cy="2406443"/>
          </a:xfrm>
          <a:prstGeom prst="straightConnector1">
            <a:avLst/>
          </a:prstGeom>
          <a:ln w="12700">
            <a:solidFill>
              <a:schemeClr val="tx2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8" name="Rectangle 87"/>
          <p:cNvSpPr/>
          <p:nvPr/>
        </p:nvSpPr>
        <p:spPr>
          <a:xfrm>
            <a:off x="4424330" y="677677"/>
            <a:ext cx="1006696" cy="461665"/>
          </a:xfrm>
          <a:prstGeom prst="rect">
            <a:avLst/>
          </a:prstGeom>
          <a:ln w="12700">
            <a:noFill/>
          </a:ln>
        </p:spPr>
        <p:txBody>
          <a:bodyPr wrap="square">
            <a:spAutoFit/>
          </a:bodyPr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12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Client</a:t>
            </a:r>
          </a:p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12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Application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4448235" y="611263"/>
            <a:ext cx="958885" cy="911389"/>
            <a:chOff x="4097904" y="844035"/>
            <a:chExt cx="712071" cy="676800"/>
          </a:xfrm>
        </p:grpSpPr>
        <p:sp>
          <p:nvSpPr>
            <p:cNvPr id="87" name="Rounded Rectangle 86"/>
            <p:cNvSpPr/>
            <p:nvPr/>
          </p:nvSpPr>
          <p:spPr>
            <a:xfrm>
              <a:off x="4097904" y="844035"/>
              <a:ext cx="712071" cy="676800"/>
            </a:xfrm>
            <a:prstGeom prst="roundRect">
              <a:avLst/>
            </a:prstGeom>
            <a:noFill/>
            <a:ln w="127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 fontAlgn="auto">
                <a:spcBef>
                  <a:spcPts val="0"/>
                </a:spcBef>
                <a:spcAft>
                  <a:spcPts val="0"/>
                </a:spcAft>
              </a:pPr>
              <a:endParaRPr lang="en-US" sz="1200" b="0" dirty="0">
                <a:solidFill>
                  <a:prstClr val="white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cxnSp>
          <p:nvCxnSpPr>
            <p:cNvPr id="89" name="Straight Connector 88"/>
            <p:cNvCxnSpPr/>
            <p:nvPr/>
          </p:nvCxnSpPr>
          <p:spPr>
            <a:xfrm>
              <a:off x="4097904" y="1334744"/>
              <a:ext cx="712071" cy="0"/>
            </a:xfrm>
            <a:prstGeom prst="line">
              <a:avLst/>
            </a:prstGeom>
            <a:ln w="12700" cmpd="sng">
              <a:solidFill>
                <a:schemeClr val="tx2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0" name="Rectangle 89"/>
          <p:cNvSpPr/>
          <p:nvPr/>
        </p:nvSpPr>
        <p:spPr>
          <a:xfrm>
            <a:off x="4623946" y="1254736"/>
            <a:ext cx="603039" cy="276999"/>
          </a:xfrm>
          <a:prstGeom prst="rect">
            <a:avLst/>
          </a:prstGeom>
          <a:ln w="12700">
            <a:noFill/>
          </a:ln>
        </p:spPr>
        <p:txBody>
          <a:bodyPr wrap="square">
            <a:spAutoFit/>
          </a:bodyPr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12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SDK</a:t>
            </a:r>
          </a:p>
        </p:txBody>
      </p:sp>
      <p:grpSp>
        <p:nvGrpSpPr>
          <p:cNvPr id="91" name="Group 90"/>
          <p:cNvGrpSpPr/>
          <p:nvPr/>
        </p:nvGrpSpPr>
        <p:grpSpPr>
          <a:xfrm>
            <a:off x="2170219" y="3684290"/>
            <a:ext cx="432016" cy="114306"/>
            <a:chOff x="2259061" y="4546968"/>
            <a:chExt cx="576021" cy="152408"/>
          </a:xfrm>
        </p:grpSpPr>
        <p:sp>
          <p:nvSpPr>
            <p:cNvPr id="92" name="Rectangle 91"/>
            <p:cNvSpPr/>
            <p:nvPr/>
          </p:nvSpPr>
          <p:spPr>
            <a:xfrm>
              <a:off x="2259061" y="4546976"/>
              <a:ext cx="145473" cy="152400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 fontAlgn="auto">
                <a:spcBef>
                  <a:spcPts val="0"/>
                </a:spcBef>
                <a:spcAft>
                  <a:spcPts val="0"/>
                </a:spcAft>
              </a:pPr>
              <a:endParaRPr lang="en-US" sz="1200" b="0" dirty="0">
                <a:solidFill>
                  <a:prstClr val="white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93" name="Rectangle 92"/>
            <p:cNvSpPr/>
            <p:nvPr/>
          </p:nvSpPr>
          <p:spPr>
            <a:xfrm>
              <a:off x="2475990" y="4546968"/>
              <a:ext cx="145473" cy="152400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 fontAlgn="auto">
                <a:spcBef>
                  <a:spcPts val="0"/>
                </a:spcBef>
                <a:spcAft>
                  <a:spcPts val="0"/>
                </a:spcAft>
              </a:pPr>
              <a:endParaRPr lang="en-US" sz="1200" b="0" dirty="0">
                <a:solidFill>
                  <a:prstClr val="white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94" name="Rectangle 93"/>
            <p:cNvSpPr/>
            <p:nvPr/>
          </p:nvSpPr>
          <p:spPr>
            <a:xfrm>
              <a:off x="2689609" y="4546976"/>
              <a:ext cx="145473" cy="152400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 fontAlgn="auto">
                <a:spcBef>
                  <a:spcPts val="0"/>
                </a:spcBef>
                <a:spcAft>
                  <a:spcPts val="0"/>
                </a:spcAft>
              </a:pPr>
              <a:endParaRPr lang="en-US" sz="1200" b="0" dirty="0">
                <a:solidFill>
                  <a:prstClr val="white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cxnSp>
          <p:nvCxnSpPr>
            <p:cNvPr id="95" name="Straight Connector 94"/>
            <p:cNvCxnSpPr/>
            <p:nvPr/>
          </p:nvCxnSpPr>
          <p:spPr>
            <a:xfrm>
              <a:off x="2404534" y="4623176"/>
              <a:ext cx="285075" cy="0"/>
            </a:xfrm>
            <a:prstGeom prst="line">
              <a:avLst/>
            </a:prstGeom>
            <a:ln w="19050" cmpd="sng">
              <a:solidFill>
                <a:schemeClr val="tx2"/>
              </a:solidFill>
              <a:prstDash val="soli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7909332" y="4103351"/>
            <a:ext cx="221316" cy="276999"/>
            <a:chOff x="2374256" y="3025035"/>
            <a:chExt cx="221316" cy="276999"/>
          </a:xfrm>
        </p:grpSpPr>
        <p:sp>
          <p:nvSpPr>
            <p:cNvPr id="86" name="Oval 85"/>
            <p:cNvSpPr/>
            <p:nvPr/>
          </p:nvSpPr>
          <p:spPr>
            <a:xfrm>
              <a:off x="2374256" y="3036633"/>
              <a:ext cx="221316" cy="226813"/>
            </a:xfrm>
            <a:prstGeom prst="ellipse">
              <a:avLst/>
            </a:prstGeom>
            <a:solidFill>
              <a:srgbClr val="FFFFFF"/>
            </a:solidFill>
            <a:ln w="12700" cmpd="sng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457200" fontAlgn="auto">
                <a:spcBef>
                  <a:spcPts val="0"/>
                </a:spcBef>
                <a:spcAft>
                  <a:spcPts val="0"/>
                </a:spcAft>
              </a:pPr>
              <a:endParaRPr lang="en-US" sz="1200" b="0" dirty="0">
                <a:solidFill>
                  <a:prstClr val="white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2389944" y="3025035"/>
              <a:ext cx="195186" cy="276999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 defTabSz="4572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200" b="0" dirty="0">
                  <a:solidFill>
                    <a:srgbClr val="3C75BC"/>
                  </a:solidFill>
                  <a:latin typeface="Arial" charset="0"/>
                  <a:ea typeface="Arial" charset="0"/>
                  <a:cs typeface="Arial" charset="0"/>
                </a:rPr>
                <a:t>!</a:t>
              </a:r>
            </a:p>
          </p:txBody>
        </p:sp>
      </p:grpSp>
      <p:grpSp>
        <p:nvGrpSpPr>
          <p:cNvPr id="101" name="Group 100"/>
          <p:cNvGrpSpPr/>
          <p:nvPr/>
        </p:nvGrpSpPr>
        <p:grpSpPr>
          <a:xfrm>
            <a:off x="7909332" y="2344863"/>
            <a:ext cx="221316" cy="276999"/>
            <a:chOff x="2374256" y="3025035"/>
            <a:chExt cx="221316" cy="276999"/>
          </a:xfrm>
        </p:grpSpPr>
        <p:sp>
          <p:nvSpPr>
            <p:cNvPr id="102" name="Oval 101"/>
            <p:cNvSpPr/>
            <p:nvPr/>
          </p:nvSpPr>
          <p:spPr>
            <a:xfrm>
              <a:off x="2374256" y="3036633"/>
              <a:ext cx="221316" cy="226813"/>
            </a:xfrm>
            <a:prstGeom prst="ellipse">
              <a:avLst/>
            </a:prstGeom>
            <a:solidFill>
              <a:srgbClr val="FFFFFF"/>
            </a:solidFill>
            <a:ln w="12700" cmpd="sng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457200" fontAlgn="auto">
                <a:spcBef>
                  <a:spcPts val="0"/>
                </a:spcBef>
                <a:spcAft>
                  <a:spcPts val="0"/>
                </a:spcAft>
              </a:pPr>
              <a:endParaRPr lang="en-US" sz="1200" b="0" dirty="0">
                <a:solidFill>
                  <a:prstClr val="white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2389944" y="3025035"/>
              <a:ext cx="195186" cy="276999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 defTabSz="4572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200" b="0" dirty="0">
                  <a:solidFill>
                    <a:srgbClr val="3C75BC"/>
                  </a:solidFill>
                  <a:latin typeface="Arial" charset="0"/>
                  <a:ea typeface="Arial" charset="0"/>
                  <a:cs typeface="Arial" charset="0"/>
                </a:rPr>
                <a:t>!</a:t>
              </a:r>
            </a:p>
          </p:txBody>
        </p:sp>
      </p:grpSp>
      <p:grpSp>
        <p:nvGrpSpPr>
          <p:cNvPr id="61" name="Group 60"/>
          <p:cNvGrpSpPr/>
          <p:nvPr/>
        </p:nvGrpSpPr>
        <p:grpSpPr>
          <a:xfrm>
            <a:off x="2969032" y="3564594"/>
            <a:ext cx="1091436" cy="1155285"/>
            <a:chOff x="1426476" y="3178185"/>
            <a:chExt cx="1091436" cy="890848"/>
          </a:xfrm>
        </p:grpSpPr>
        <p:sp>
          <p:nvSpPr>
            <p:cNvPr id="62" name="Magnetic Disk 61"/>
            <p:cNvSpPr/>
            <p:nvPr/>
          </p:nvSpPr>
          <p:spPr>
            <a:xfrm>
              <a:off x="1436816" y="3317152"/>
              <a:ext cx="927986" cy="542925"/>
            </a:xfrm>
            <a:prstGeom prst="flowChartMagneticDisk">
              <a:avLst/>
            </a:prstGeom>
            <a:noFill/>
            <a:ln w="12700"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 fontAlgn="auto">
                <a:spcBef>
                  <a:spcPts val="0"/>
                </a:spcBef>
                <a:spcAft>
                  <a:spcPts val="0"/>
                </a:spcAft>
              </a:pPr>
              <a:endParaRPr lang="en-US" sz="1200" b="0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63" name="Oval 62"/>
            <p:cNvSpPr/>
            <p:nvPr/>
          </p:nvSpPr>
          <p:spPr>
            <a:xfrm>
              <a:off x="1426476" y="3178185"/>
              <a:ext cx="34289" cy="34289"/>
            </a:xfrm>
            <a:prstGeom prst="ellipse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 fontAlgn="auto">
                <a:spcBef>
                  <a:spcPts val="0"/>
                </a:spcBef>
                <a:spcAft>
                  <a:spcPts val="0"/>
                </a:spcAft>
              </a:pPr>
              <a:endParaRPr lang="en-US" sz="1200" b="0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1436695" y="3855437"/>
              <a:ext cx="1081217" cy="2135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200" b="0" dirty="0">
                  <a:solidFill>
                    <a:schemeClr val="bg1">
                      <a:lumMod val="50000"/>
                    </a:schemeClr>
                  </a:solidFill>
                  <a:latin typeface="Arial" charset="0"/>
                  <a:ea typeface="Arial" charset="0"/>
                  <a:cs typeface="Arial" charset="0"/>
                </a:rPr>
                <a:t>World state</a:t>
              </a:r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4535001" y="3682075"/>
            <a:ext cx="2079799" cy="1111078"/>
            <a:chOff x="836860" y="1484765"/>
            <a:chExt cx="2079799" cy="1111078"/>
          </a:xfrm>
        </p:grpSpPr>
        <p:grpSp>
          <p:nvGrpSpPr>
            <p:cNvPr id="67" name="Group 66"/>
            <p:cNvGrpSpPr/>
            <p:nvPr/>
          </p:nvGrpSpPr>
          <p:grpSpPr>
            <a:xfrm>
              <a:off x="836860" y="1484765"/>
              <a:ext cx="2079799" cy="869116"/>
              <a:chOff x="820363" y="1735326"/>
              <a:chExt cx="2079799" cy="869116"/>
            </a:xfrm>
          </p:grpSpPr>
          <p:sp>
            <p:nvSpPr>
              <p:cNvPr id="75" name="Double Wave 74"/>
              <p:cNvSpPr/>
              <p:nvPr/>
            </p:nvSpPr>
            <p:spPr>
              <a:xfrm>
                <a:off x="820363" y="1760810"/>
                <a:ext cx="2079799" cy="843632"/>
              </a:xfrm>
              <a:prstGeom prst="doubleWave">
                <a:avLst>
                  <a:gd name="adj1" fmla="val 6250"/>
                  <a:gd name="adj2" fmla="val -272"/>
                </a:avLst>
              </a:prstGeom>
              <a:noFill/>
              <a:ln w="12700">
                <a:solidFill>
                  <a:schemeClr val="tx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200" b="0" dirty="0">
                  <a:solidFill>
                    <a:schemeClr val="bg1">
                      <a:lumMod val="50000"/>
                    </a:schemeClr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77" name="Multidocument 76"/>
              <p:cNvSpPr/>
              <p:nvPr/>
            </p:nvSpPr>
            <p:spPr>
              <a:xfrm>
                <a:off x="925138" y="1987158"/>
                <a:ext cx="414300" cy="451292"/>
              </a:xfrm>
              <a:prstGeom prst="flowChartMultidocument">
                <a:avLst/>
              </a:prstGeom>
              <a:noFill/>
              <a:ln w="12700">
                <a:solidFill>
                  <a:schemeClr val="tx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200" b="0" dirty="0">
                  <a:solidFill>
                    <a:schemeClr val="bg1">
                      <a:lumMod val="50000"/>
                    </a:schemeClr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79" name="TextBox 78"/>
              <p:cNvSpPr txBox="1"/>
              <p:nvPr/>
            </p:nvSpPr>
            <p:spPr>
              <a:xfrm>
                <a:off x="828339" y="1735326"/>
                <a:ext cx="542136" cy="276999"/>
              </a:xfrm>
              <a:prstGeom prst="rect">
                <a:avLst/>
              </a:prstGeom>
              <a:noFill/>
              <a:ln w="12700">
                <a:noFill/>
              </a:ln>
              <a:effectLst/>
            </p:spPr>
            <p:txBody>
              <a:bodyPr wrap="none" rtlCol="0">
                <a:spAutoFit/>
              </a:bodyPr>
              <a:lstStyle/>
              <a:p>
                <a:pPr defTabSz="4572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200" b="0" dirty="0">
                    <a:solidFill>
                      <a:schemeClr val="bg1">
                        <a:lumMod val="50000"/>
                      </a:schemeClr>
                    </a:solidFill>
                    <a:latin typeface="Arial" charset="0"/>
                    <a:ea typeface="Arial" charset="0"/>
                    <a:cs typeface="Arial" charset="0"/>
                  </a:rPr>
                  <a:t>block</a:t>
                </a:r>
              </a:p>
            </p:txBody>
          </p:sp>
          <p:sp>
            <p:nvSpPr>
              <p:cNvPr id="80" name="TextBox 79"/>
              <p:cNvSpPr txBox="1"/>
              <p:nvPr/>
            </p:nvSpPr>
            <p:spPr>
              <a:xfrm>
                <a:off x="915889" y="2058082"/>
                <a:ext cx="389850" cy="276999"/>
              </a:xfrm>
              <a:prstGeom prst="rect">
                <a:avLst/>
              </a:prstGeom>
              <a:noFill/>
              <a:ln w="12700">
                <a:noFill/>
              </a:ln>
              <a:effectLst/>
            </p:spPr>
            <p:txBody>
              <a:bodyPr wrap="none" rtlCol="0">
                <a:spAutoFit/>
              </a:bodyPr>
              <a:lstStyle/>
              <a:p>
                <a:pPr defTabSz="4572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200" b="0" dirty="0">
                    <a:solidFill>
                      <a:schemeClr val="bg1">
                        <a:lumMod val="50000"/>
                      </a:schemeClr>
                    </a:solidFill>
                    <a:latin typeface="Arial" charset="0"/>
                    <a:ea typeface="Arial" charset="0"/>
                    <a:cs typeface="Arial" charset="0"/>
                  </a:rPr>
                  <a:t>txn</a:t>
                </a:r>
              </a:p>
            </p:txBody>
          </p:sp>
          <p:sp>
            <p:nvSpPr>
              <p:cNvPr id="81" name="Multidocument 80"/>
              <p:cNvSpPr/>
              <p:nvPr/>
            </p:nvSpPr>
            <p:spPr>
              <a:xfrm>
                <a:off x="1491052" y="1986038"/>
                <a:ext cx="414300" cy="451292"/>
              </a:xfrm>
              <a:prstGeom prst="flowChartMultidocument">
                <a:avLst/>
              </a:prstGeom>
              <a:noFill/>
              <a:ln w="12700">
                <a:solidFill>
                  <a:schemeClr val="tx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200" b="0" dirty="0">
                  <a:solidFill>
                    <a:schemeClr val="bg1">
                      <a:lumMod val="50000"/>
                    </a:schemeClr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84" name="TextBox 83"/>
              <p:cNvSpPr txBox="1"/>
              <p:nvPr/>
            </p:nvSpPr>
            <p:spPr>
              <a:xfrm>
                <a:off x="1481803" y="2056962"/>
                <a:ext cx="389850" cy="276999"/>
              </a:xfrm>
              <a:prstGeom prst="rect">
                <a:avLst/>
              </a:prstGeom>
              <a:noFill/>
              <a:ln w="12700">
                <a:noFill/>
              </a:ln>
              <a:effectLst/>
            </p:spPr>
            <p:txBody>
              <a:bodyPr wrap="none" rtlCol="0">
                <a:spAutoFit/>
              </a:bodyPr>
              <a:lstStyle/>
              <a:p>
                <a:pPr defTabSz="4572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200" b="0" dirty="0">
                    <a:solidFill>
                      <a:schemeClr val="bg1">
                        <a:lumMod val="50000"/>
                      </a:schemeClr>
                    </a:solidFill>
                    <a:latin typeface="Arial" charset="0"/>
                    <a:ea typeface="Arial" charset="0"/>
                    <a:cs typeface="Arial" charset="0"/>
                  </a:rPr>
                  <a:t>txn</a:t>
                </a:r>
              </a:p>
            </p:txBody>
          </p:sp>
          <p:sp>
            <p:nvSpPr>
              <p:cNvPr id="85" name="Multidocument 84"/>
              <p:cNvSpPr/>
              <p:nvPr/>
            </p:nvSpPr>
            <p:spPr>
              <a:xfrm>
                <a:off x="2064409" y="1982309"/>
                <a:ext cx="414300" cy="451292"/>
              </a:xfrm>
              <a:prstGeom prst="flowChartMultidocument">
                <a:avLst/>
              </a:prstGeom>
              <a:noFill/>
              <a:ln w="12700">
                <a:solidFill>
                  <a:schemeClr val="tx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200" b="0" dirty="0">
                  <a:solidFill>
                    <a:schemeClr val="bg1">
                      <a:lumMod val="50000"/>
                    </a:schemeClr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97" name="TextBox 96"/>
              <p:cNvSpPr txBox="1"/>
              <p:nvPr/>
            </p:nvSpPr>
            <p:spPr>
              <a:xfrm>
                <a:off x="2052447" y="2056210"/>
                <a:ext cx="389850" cy="276999"/>
              </a:xfrm>
              <a:prstGeom prst="rect">
                <a:avLst/>
              </a:prstGeom>
              <a:noFill/>
              <a:ln w="12700">
                <a:noFill/>
              </a:ln>
              <a:effectLst/>
            </p:spPr>
            <p:txBody>
              <a:bodyPr wrap="none" rtlCol="0">
                <a:spAutoFit/>
              </a:bodyPr>
              <a:lstStyle/>
              <a:p>
                <a:pPr defTabSz="4572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200" b="0" dirty="0">
                    <a:solidFill>
                      <a:schemeClr val="bg1">
                        <a:lumMod val="50000"/>
                      </a:schemeClr>
                    </a:solidFill>
                    <a:latin typeface="Arial" charset="0"/>
                    <a:ea typeface="Arial" charset="0"/>
                    <a:cs typeface="Arial" charset="0"/>
                  </a:rPr>
                  <a:t>txn</a:t>
                </a:r>
              </a:p>
            </p:txBody>
          </p:sp>
          <p:cxnSp>
            <p:nvCxnSpPr>
              <p:cNvPr id="98" name="Straight Connector 97"/>
              <p:cNvCxnSpPr/>
              <p:nvPr/>
            </p:nvCxnSpPr>
            <p:spPr>
              <a:xfrm flipV="1">
                <a:off x="1277168" y="2225424"/>
                <a:ext cx="213884" cy="516"/>
              </a:xfrm>
              <a:prstGeom prst="line">
                <a:avLst/>
              </a:prstGeom>
              <a:ln w="12700" cmpd="sng">
                <a:solidFill>
                  <a:schemeClr val="tx2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/>
              <p:cNvCxnSpPr/>
              <p:nvPr/>
            </p:nvCxnSpPr>
            <p:spPr>
              <a:xfrm flipV="1">
                <a:off x="1852619" y="2207955"/>
                <a:ext cx="213884" cy="516"/>
              </a:xfrm>
              <a:prstGeom prst="line">
                <a:avLst/>
              </a:prstGeom>
              <a:ln w="12700" cmpd="sng">
                <a:solidFill>
                  <a:schemeClr val="tx2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8" name="TextBox 67"/>
            <p:cNvSpPr txBox="1"/>
            <p:nvPr/>
          </p:nvSpPr>
          <p:spPr>
            <a:xfrm>
              <a:off x="1438865" y="2318844"/>
              <a:ext cx="94014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200" b="0" dirty="0">
                  <a:solidFill>
                    <a:schemeClr val="bg1">
                      <a:lumMod val="50000"/>
                    </a:schemeClr>
                  </a:solidFill>
                  <a:latin typeface="Arial" charset="0"/>
                  <a:ea typeface="Arial" charset="0"/>
                  <a:cs typeface="Arial" charset="0"/>
                </a:rPr>
                <a:t>Blockchain</a:t>
              </a:r>
            </a:p>
          </p:txBody>
        </p:sp>
      </p:grpSp>
      <p:sp>
        <p:nvSpPr>
          <p:cNvPr id="104" name="Rectangle 103"/>
          <p:cNvSpPr/>
          <p:nvPr/>
        </p:nvSpPr>
        <p:spPr>
          <a:xfrm>
            <a:off x="1703920" y="4698738"/>
            <a:ext cx="52129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12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Peer</a:t>
            </a:r>
          </a:p>
        </p:txBody>
      </p:sp>
      <p:cxnSp>
        <p:nvCxnSpPr>
          <p:cNvPr id="20" name="Elbow Connector 19"/>
          <p:cNvCxnSpPr>
            <a:cxnSpLocks/>
          </p:cNvCxnSpPr>
          <p:nvPr/>
        </p:nvCxnSpPr>
        <p:spPr>
          <a:xfrm rot="5400000">
            <a:off x="3621724" y="2821251"/>
            <a:ext cx="1007999" cy="1260000"/>
          </a:xfrm>
          <a:prstGeom prst="bentConnector3">
            <a:avLst>
              <a:gd name="adj1" fmla="val 44016"/>
            </a:avLst>
          </a:prstGeom>
          <a:ln w="12700">
            <a:solidFill>
              <a:schemeClr val="tx2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7" name="TextBox 106"/>
          <p:cNvSpPr txBox="1"/>
          <p:nvPr/>
        </p:nvSpPr>
        <p:spPr>
          <a:xfrm>
            <a:off x="7740057" y="2523034"/>
            <a:ext cx="559769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12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event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25730" y="144464"/>
            <a:ext cx="7768590" cy="1011698"/>
          </a:xfrm>
        </p:spPr>
        <p:txBody>
          <a:bodyPr/>
          <a:lstStyle/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How applications interact with the ledger</a:t>
            </a:r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52C7A623-63F5-844E-A64F-8C1A85DB9059}"/>
              </a:ext>
            </a:extLst>
          </p:cNvPr>
          <p:cNvGrpSpPr/>
          <p:nvPr/>
        </p:nvGrpSpPr>
        <p:grpSpPr>
          <a:xfrm>
            <a:off x="2652245" y="786801"/>
            <a:ext cx="354666" cy="574130"/>
            <a:chOff x="5701137" y="2384637"/>
            <a:chExt cx="1133935" cy="1812371"/>
          </a:xfrm>
        </p:grpSpPr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6C036910-9060-544A-9FBA-17D44F783F3B}"/>
                </a:ext>
              </a:extLst>
            </p:cNvPr>
            <p:cNvSpPr/>
            <p:nvPr/>
          </p:nvSpPr>
          <p:spPr>
            <a:xfrm>
              <a:off x="5928889" y="2384637"/>
              <a:ext cx="678434" cy="678436"/>
            </a:xfrm>
            <a:prstGeom prst="ellipse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>
                <a:solidFill>
                  <a:srgbClr val="FFFFFF"/>
                </a:solidFill>
              </a:endParaRPr>
            </a:p>
          </p:txBody>
        </p:sp>
        <p:sp>
          <p:nvSpPr>
            <p:cNvPr id="109" name="Round Same Side Corner Rectangle 108">
              <a:extLst>
                <a:ext uri="{FF2B5EF4-FFF2-40B4-BE49-F238E27FC236}">
                  <a16:creationId xmlns:a16="http://schemas.microsoft.com/office/drawing/2014/main" id="{9173FC68-B90C-CC49-A62C-BF6C17F6B3AC}"/>
                </a:ext>
              </a:extLst>
            </p:cNvPr>
            <p:cNvSpPr/>
            <p:nvPr/>
          </p:nvSpPr>
          <p:spPr>
            <a:xfrm>
              <a:off x="5701137" y="3063073"/>
              <a:ext cx="1133935" cy="1133935"/>
            </a:xfrm>
            <a:prstGeom prst="round2SameRect">
              <a:avLst>
                <a:gd name="adj1" fmla="val 49716"/>
                <a:gd name="adj2" fmla="val 0"/>
              </a:avLst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8093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201FCF0-8756-C942-9277-343AE14DEDB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5730" y="144464"/>
            <a:ext cx="7768590" cy="591806"/>
          </a:xfrm>
        </p:spPr>
        <p:txBody>
          <a:bodyPr/>
          <a:lstStyle/>
          <a:p>
            <a:r>
              <a:rPr lang="en-US" b="1" dirty="0"/>
              <a:t>Fabric - Technology Stack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2CC330-7780-9C4F-A219-D311F3DE717A}"/>
              </a:ext>
            </a:extLst>
          </p:cNvPr>
          <p:cNvSpPr txBox="1"/>
          <p:nvPr/>
        </p:nvSpPr>
        <p:spPr>
          <a:xfrm>
            <a:off x="1854451" y="2105860"/>
            <a:ext cx="2238120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CLI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8B9DFD8-5C02-A049-AC67-24100B677E7C}"/>
              </a:ext>
            </a:extLst>
          </p:cNvPr>
          <p:cNvSpPr txBox="1"/>
          <p:nvPr/>
        </p:nvSpPr>
        <p:spPr>
          <a:xfrm>
            <a:off x="1854450" y="2488602"/>
            <a:ext cx="3405250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Hyperledger Fabric Basic Network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9A9FC43-0C97-B348-AA9A-4C06CCD72DCC}"/>
              </a:ext>
            </a:extLst>
          </p:cNvPr>
          <p:cNvSpPr txBox="1"/>
          <p:nvPr/>
        </p:nvSpPr>
        <p:spPr>
          <a:xfrm>
            <a:off x="1854450" y="1725303"/>
            <a:ext cx="1745673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err="1"/>
              <a:t>SmartContracts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41E7EEB-538B-204A-93CF-42F9E0B21C8D}"/>
              </a:ext>
            </a:extLst>
          </p:cNvPr>
          <p:cNvSpPr txBox="1"/>
          <p:nvPr/>
        </p:nvSpPr>
        <p:spPr>
          <a:xfrm>
            <a:off x="3600123" y="1721296"/>
            <a:ext cx="4305997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Go JavaScript Java ( Solidity 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988FF49-6DB6-DB43-BF75-417F0EA29CED}"/>
              </a:ext>
            </a:extLst>
          </p:cNvPr>
          <p:cNvSpPr txBox="1"/>
          <p:nvPr/>
        </p:nvSpPr>
        <p:spPr>
          <a:xfrm>
            <a:off x="1860800" y="3256263"/>
            <a:ext cx="6041770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Gossip </a:t>
            </a:r>
            <a:r>
              <a:rPr lang="en-US" dirty="0" err="1"/>
              <a:t>tcp</a:t>
            </a:r>
            <a:r>
              <a:rPr lang="en-US" dirty="0"/>
              <a:t>/</a:t>
            </a:r>
            <a:r>
              <a:rPr lang="en-US" dirty="0" err="1"/>
              <a:t>ip</a:t>
            </a:r>
            <a:r>
              <a:rPr lang="en-US" dirty="0"/>
              <a:t> / LAN / VPN / Internet / Cloud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19646EE-A5B4-5C47-A80B-AC07043FE7F0}"/>
              </a:ext>
            </a:extLst>
          </p:cNvPr>
          <p:cNvSpPr txBox="1"/>
          <p:nvPr/>
        </p:nvSpPr>
        <p:spPr>
          <a:xfrm>
            <a:off x="5211123" y="2489046"/>
            <a:ext cx="2695897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IBM Blockchain Platform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9908FA1-4F36-534C-9229-C6095B85FE4D}"/>
              </a:ext>
            </a:extLst>
          </p:cNvPr>
          <p:cNvSpPr txBox="1"/>
          <p:nvPr/>
        </p:nvSpPr>
        <p:spPr>
          <a:xfrm>
            <a:off x="1854450" y="2872208"/>
            <a:ext cx="6054470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Containers – Red Hat OpenShift - Kubernetes and Docker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993452E-799E-B44C-86F8-0C32525FC3F4}"/>
              </a:ext>
            </a:extLst>
          </p:cNvPr>
          <p:cNvSpPr txBox="1"/>
          <p:nvPr/>
        </p:nvSpPr>
        <p:spPr>
          <a:xfrm>
            <a:off x="4092571" y="2108245"/>
            <a:ext cx="3817999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Visual Studio Code + IBM BP Extension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9CF6FB3-5028-C443-BB69-8EF2F10584C4}"/>
              </a:ext>
            </a:extLst>
          </p:cNvPr>
          <p:cNvSpPr txBox="1"/>
          <p:nvPr/>
        </p:nvSpPr>
        <p:spPr>
          <a:xfrm>
            <a:off x="1860800" y="1342277"/>
            <a:ext cx="6033520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Application – Auction –</a:t>
            </a:r>
            <a:r>
              <a:rPr lang="en-US" dirty="0" err="1"/>
              <a:t>Supplychain</a:t>
            </a:r>
            <a:r>
              <a:rPr lang="en-US" dirty="0"/>
              <a:t> – Finance - </a:t>
            </a:r>
            <a:r>
              <a:rPr lang="en-US" dirty="0" err="1"/>
              <a:t>etc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29077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C8AF6C-D8B6-3B4C-A62B-9B5DF08F05F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5730" y="144464"/>
            <a:ext cx="8162236" cy="847757"/>
          </a:xfrm>
        </p:spPr>
        <p:txBody>
          <a:bodyPr>
            <a:normAutofit fontScale="92500"/>
          </a:bodyPr>
          <a:lstStyle/>
          <a:p>
            <a:r>
              <a:rPr lang="en-US" dirty="0"/>
              <a:t>Hands On Workshop – prerequisites </a:t>
            </a:r>
          </a:p>
          <a:p>
            <a:r>
              <a:rPr lang="en-US" b="1" dirty="0"/>
              <a:t>Docker Hub Account – 	Get Started / Register or Sign In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0501A47-7C00-A94F-96E2-02CFA2FE7915}"/>
              </a:ext>
            </a:extLst>
          </p:cNvPr>
          <p:cNvSpPr txBox="1"/>
          <p:nvPr/>
        </p:nvSpPr>
        <p:spPr>
          <a:xfrm>
            <a:off x="82721" y="2394498"/>
            <a:ext cx="42106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Create an account or sign in</a:t>
            </a:r>
          </a:p>
          <a:p>
            <a:r>
              <a:rPr lang="en-US" sz="2400" dirty="0">
                <a:hlinkClick r:id="rId3"/>
              </a:rPr>
              <a:t>https://hub.docker.com/</a:t>
            </a:r>
            <a:endParaRPr lang="en-US" sz="24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B26392D-195F-F248-A089-19A92FDB2F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0663" y="1821064"/>
            <a:ext cx="4210616" cy="2808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7467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C8AF6C-D8B6-3B4C-A62B-9B5DF08F05F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Hands On Workshop – prerequisites </a:t>
            </a:r>
          </a:p>
          <a:p>
            <a:r>
              <a:rPr lang="en-US" b="1" dirty="0"/>
              <a:t>Docker CE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850AD3E-80CD-DF4D-B1E5-30F2F346E3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0025" y="1982418"/>
            <a:ext cx="4184466" cy="2918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2471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C8AF6C-D8B6-3B4C-A62B-9B5DF08F05F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5730" y="144464"/>
            <a:ext cx="7768590" cy="101169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Hands On Workshop – </a:t>
            </a:r>
          </a:p>
          <a:p>
            <a:r>
              <a:rPr lang="en-US" b="1" dirty="0"/>
              <a:t>download</a:t>
            </a:r>
          </a:p>
          <a:p>
            <a:r>
              <a:rPr lang="en-US" b="1" dirty="0"/>
              <a:t>Docker CE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E2178F8-9BD8-324B-ABE9-AE505E5C45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470397" y="2178995"/>
            <a:ext cx="45380034" cy="125888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AC7D377-A6DD-C64B-A4F0-F0E04FBC0B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878942" y="2178995"/>
            <a:ext cx="45380034" cy="125888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7080B1C-888F-1044-A264-A0960FFA2F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2204" y="0"/>
            <a:ext cx="4466915" cy="51435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E6DB9FC-9416-754F-B51A-57CEC0D306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7085" y="0"/>
            <a:ext cx="4466915" cy="5143500"/>
          </a:xfrm>
          <a:prstGeom prst="rect">
            <a:avLst/>
          </a:prstGeom>
        </p:spPr>
      </p:pic>
      <p:sp>
        <p:nvSpPr>
          <p:cNvPr id="12" name="Triangle 11">
            <a:extLst>
              <a:ext uri="{FF2B5EF4-FFF2-40B4-BE49-F238E27FC236}">
                <a16:creationId xmlns:a16="http://schemas.microsoft.com/office/drawing/2014/main" id="{F0CD12B4-0D0E-E841-AD80-3F3B9832B79A}"/>
              </a:ext>
            </a:extLst>
          </p:cNvPr>
          <p:cNvSpPr/>
          <p:nvPr/>
        </p:nvSpPr>
        <p:spPr>
          <a:xfrm>
            <a:off x="85630" y="3545538"/>
            <a:ext cx="1416482" cy="745154"/>
          </a:xfrm>
          <a:prstGeom prst="triangl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2770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C8AF6C-D8B6-3B4C-A62B-9B5DF08F05F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Hands On Workshop – </a:t>
            </a:r>
          </a:p>
          <a:p>
            <a:r>
              <a:rPr lang="en-US" dirty="0"/>
              <a:t>download</a:t>
            </a:r>
          </a:p>
          <a:p>
            <a:r>
              <a:rPr lang="en-US" b="1" dirty="0"/>
              <a:t>docker-compose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970D46-BA45-7C40-A640-34C0E8406840}"/>
              </a:ext>
            </a:extLst>
          </p:cNvPr>
          <p:cNvSpPr txBox="1"/>
          <p:nvPr/>
        </p:nvSpPr>
        <p:spPr>
          <a:xfrm>
            <a:off x="719847" y="1656337"/>
            <a:ext cx="84241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you can use the usual commands to install or upgrade Compose:</a:t>
            </a:r>
          </a:p>
          <a:p>
            <a:endParaRPr lang="en-US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5E6AE3B6-7DAA-B242-B231-326E0ED964F3}"/>
              </a:ext>
            </a:extLst>
          </p:cNvPr>
          <p:cNvSpPr/>
          <p:nvPr/>
        </p:nvSpPr>
        <p:spPr>
          <a:xfrm>
            <a:off x="719847" y="2178996"/>
            <a:ext cx="7886271" cy="2101174"/>
          </a:xfrm>
          <a:prstGeom prst="roundRect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C083C8-37A1-AB4F-8BA5-448A3CF48AC9}"/>
              </a:ext>
            </a:extLst>
          </p:cNvPr>
          <p:cNvSpPr txBox="1"/>
          <p:nvPr/>
        </p:nvSpPr>
        <p:spPr>
          <a:xfrm>
            <a:off x="1249680" y="2490919"/>
            <a:ext cx="69799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6A00"/>
                </a:solidFill>
              </a:rPr>
              <a:t>curl -L https://</a:t>
            </a:r>
            <a:r>
              <a:rPr lang="en-US" dirty="0" err="1">
                <a:solidFill>
                  <a:srgbClr val="006A00"/>
                </a:solidFill>
              </a:rPr>
              <a:t>github.com</a:t>
            </a:r>
            <a:r>
              <a:rPr lang="en-US" dirty="0">
                <a:solidFill>
                  <a:srgbClr val="006A00"/>
                </a:solidFill>
              </a:rPr>
              <a:t>/docker/compose/releases/download/1.25.0-rc2/docker-compose-`</a:t>
            </a:r>
            <a:r>
              <a:rPr lang="en-US" dirty="0" err="1">
                <a:solidFill>
                  <a:srgbClr val="006A00"/>
                </a:solidFill>
              </a:rPr>
              <a:t>uname</a:t>
            </a:r>
            <a:r>
              <a:rPr lang="en-US" dirty="0">
                <a:solidFill>
                  <a:srgbClr val="006A00"/>
                </a:solidFill>
              </a:rPr>
              <a:t> -s`-`</a:t>
            </a:r>
            <a:r>
              <a:rPr lang="en-US" dirty="0" err="1">
                <a:solidFill>
                  <a:srgbClr val="006A00"/>
                </a:solidFill>
              </a:rPr>
              <a:t>uname</a:t>
            </a:r>
            <a:r>
              <a:rPr lang="en-US" dirty="0">
                <a:solidFill>
                  <a:srgbClr val="006A00"/>
                </a:solidFill>
              </a:rPr>
              <a:t> -m` -o /</a:t>
            </a:r>
            <a:r>
              <a:rPr lang="en-US" dirty="0" err="1">
                <a:solidFill>
                  <a:srgbClr val="006A00"/>
                </a:solidFill>
              </a:rPr>
              <a:t>usr</a:t>
            </a:r>
            <a:r>
              <a:rPr lang="en-US" dirty="0">
                <a:solidFill>
                  <a:srgbClr val="006A00"/>
                </a:solidFill>
              </a:rPr>
              <a:t>/local/bin/docker-compose </a:t>
            </a:r>
            <a:r>
              <a:rPr lang="en-US" dirty="0" err="1">
                <a:solidFill>
                  <a:srgbClr val="006A00"/>
                </a:solidFill>
              </a:rPr>
              <a:t>chmod</a:t>
            </a:r>
            <a:r>
              <a:rPr lang="en-US" dirty="0">
                <a:solidFill>
                  <a:srgbClr val="006A00"/>
                </a:solidFill>
              </a:rPr>
              <a:t> +x /</a:t>
            </a:r>
            <a:r>
              <a:rPr lang="en-US" dirty="0" err="1">
                <a:solidFill>
                  <a:srgbClr val="006A00"/>
                </a:solidFill>
              </a:rPr>
              <a:t>usr</a:t>
            </a:r>
            <a:r>
              <a:rPr lang="en-US" dirty="0">
                <a:solidFill>
                  <a:srgbClr val="006A00"/>
                </a:solidFill>
              </a:rPr>
              <a:t>/local/bin/docker-compose</a:t>
            </a:r>
          </a:p>
        </p:txBody>
      </p:sp>
    </p:spTree>
    <p:extLst>
      <p:ext uri="{BB962C8B-B14F-4D97-AF65-F5344CB8AC3E}">
        <p14:creationId xmlns:p14="http://schemas.microsoft.com/office/powerpoint/2010/main" val="30777675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FCBDDF2-7718-C443-8C26-0B7C5B1BA1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5731" y="997370"/>
            <a:ext cx="5728314" cy="3178704"/>
          </a:xfrm>
        </p:spPr>
        <p:txBody>
          <a:bodyPr>
            <a:normAutofit/>
          </a:bodyPr>
          <a:lstStyle/>
          <a:p>
            <a:r>
              <a:rPr lang="en-US" dirty="0"/>
              <a:t>Agenda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600" dirty="0"/>
              <a:t>Introduction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600" dirty="0"/>
              <a:t>Blockchain Basics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600" dirty="0"/>
              <a:t>Hyperledger Fabric Blockchain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600" dirty="0"/>
              <a:t>VS code   workshop – Commercial Pater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600" dirty="0"/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10350818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C8AF6C-D8B6-3B4C-A62B-9B5DF08F05F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Hands On Workshop – prerequisites </a:t>
            </a:r>
          </a:p>
          <a:p>
            <a:r>
              <a:rPr lang="en-US" b="1" dirty="0"/>
              <a:t>Docker CE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850AD3E-80CD-DF4D-B1E5-30F2F346E3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0025" y="1982418"/>
            <a:ext cx="4184466" cy="2918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3921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C8AF6C-D8B6-3B4C-A62B-9B5DF08F05F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Hands On Workshop – </a:t>
            </a:r>
          </a:p>
          <a:p>
            <a:r>
              <a:rPr lang="en-US" dirty="0"/>
              <a:t>download</a:t>
            </a:r>
          </a:p>
          <a:p>
            <a:r>
              <a:rPr lang="en-US" dirty="0"/>
              <a:t>Visual Studio Code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55DA87-7CCE-0445-B900-422564BFDD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8458" y="0"/>
            <a:ext cx="826332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2995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C8AF6C-D8B6-3B4C-A62B-9B5DF08F05F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/>
              <a:t>Hands On Workshop – </a:t>
            </a:r>
          </a:p>
          <a:p>
            <a:r>
              <a:rPr lang="en-US" dirty="0"/>
              <a:t>Install </a:t>
            </a:r>
          </a:p>
          <a:p>
            <a:r>
              <a:rPr lang="en-US" dirty="0"/>
              <a:t>IBM Blockchain Platform</a:t>
            </a:r>
          </a:p>
          <a:p>
            <a:r>
              <a:rPr lang="en-US" dirty="0"/>
              <a:t>Extension for Visual Studio Code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75AE40D-386A-0F44-9C55-F52D5DC91F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0783" y="0"/>
            <a:ext cx="8251709" cy="5143500"/>
          </a:xfrm>
          <a:prstGeom prst="rect">
            <a:avLst/>
          </a:prstGeom>
        </p:spPr>
      </p:pic>
      <p:sp>
        <p:nvSpPr>
          <p:cNvPr id="6" name="Triangle 5">
            <a:extLst>
              <a:ext uri="{FF2B5EF4-FFF2-40B4-BE49-F238E27FC236}">
                <a16:creationId xmlns:a16="http://schemas.microsoft.com/office/drawing/2014/main" id="{8169ABE5-DA58-2F4C-897D-E4894653491F}"/>
              </a:ext>
            </a:extLst>
          </p:cNvPr>
          <p:cNvSpPr/>
          <p:nvPr/>
        </p:nvSpPr>
        <p:spPr>
          <a:xfrm rot="5400000">
            <a:off x="2310515" y="2242033"/>
            <a:ext cx="626216" cy="383419"/>
          </a:xfrm>
          <a:prstGeom prst="triangl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8684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C8AF6C-D8B6-3B4C-A62B-9B5DF08F05F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Autofit/>
          </a:bodyPr>
          <a:lstStyle/>
          <a:p>
            <a:r>
              <a:rPr lang="en-US" sz="2000" dirty="0"/>
              <a:t>Hands On Workshop – </a:t>
            </a:r>
          </a:p>
          <a:p>
            <a:r>
              <a:rPr lang="en-US" sz="2000" dirty="0"/>
              <a:t>Success install</a:t>
            </a:r>
          </a:p>
          <a:p>
            <a:r>
              <a:rPr lang="en-US" sz="2000" dirty="0"/>
              <a:t>Of IBM Blockchain</a:t>
            </a:r>
          </a:p>
          <a:p>
            <a:r>
              <a:rPr lang="en-US" sz="2000" dirty="0"/>
              <a:t>Platform Extension </a:t>
            </a:r>
          </a:p>
          <a:p>
            <a:r>
              <a:rPr lang="en-US" sz="2000" dirty="0"/>
              <a:t>for </a:t>
            </a:r>
            <a:r>
              <a:rPr lang="en-US" sz="2000" dirty="0" err="1"/>
              <a:t>VSCode</a:t>
            </a:r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9EBBA98-BC8C-DA42-A825-C09453F2A6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1368" y="0"/>
            <a:ext cx="5472632" cy="5143500"/>
          </a:xfrm>
          <a:prstGeom prst="rect">
            <a:avLst/>
          </a:prstGeom>
        </p:spPr>
      </p:pic>
      <p:sp>
        <p:nvSpPr>
          <p:cNvPr id="5" name="Triangle 4">
            <a:extLst>
              <a:ext uri="{FF2B5EF4-FFF2-40B4-BE49-F238E27FC236}">
                <a16:creationId xmlns:a16="http://schemas.microsoft.com/office/drawing/2014/main" id="{9B3908FA-649A-8645-8543-2E753EB95E81}"/>
              </a:ext>
            </a:extLst>
          </p:cNvPr>
          <p:cNvSpPr/>
          <p:nvPr/>
        </p:nvSpPr>
        <p:spPr>
          <a:xfrm rot="5400000">
            <a:off x="3166550" y="3156432"/>
            <a:ext cx="626216" cy="383419"/>
          </a:xfrm>
          <a:prstGeom prst="triangl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6600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4645154-ED09-BB4A-A9DD-04075F23C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53895E-1A59-4142-87D8-C34B7A0DB423}"/>
              </a:ext>
            </a:extLst>
          </p:cNvPr>
          <p:cNvSpPr txBox="1"/>
          <p:nvPr/>
        </p:nvSpPr>
        <p:spPr>
          <a:xfrm>
            <a:off x="413897" y="933867"/>
            <a:ext cx="8189304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short, it’s a way for </a:t>
            </a:r>
            <a:r>
              <a:rPr lang="en-US" b="1" dirty="0">
                <a:highlight>
                  <a:srgbClr val="FFFF00"/>
                </a:highlight>
              </a:rPr>
              <a:t>large institutions to obtain funds to meet short-term debt </a:t>
            </a:r>
          </a:p>
          <a:p>
            <a:r>
              <a:rPr lang="en-US" b="1" dirty="0">
                <a:highlight>
                  <a:srgbClr val="FFFF00"/>
                </a:highlight>
              </a:rPr>
              <a:t>obligations</a:t>
            </a:r>
            <a:r>
              <a:rPr lang="en-US" dirty="0"/>
              <a:t>. For example, let’s say </a:t>
            </a:r>
            <a:r>
              <a:rPr lang="en-US" dirty="0" err="1"/>
              <a:t>MagnetoCorp</a:t>
            </a:r>
            <a:r>
              <a:rPr lang="en-US" dirty="0"/>
              <a:t> issues a commercial paper (or “CP”)</a:t>
            </a:r>
          </a:p>
          <a:p>
            <a:r>
              <a:rPr lang="en-US" dirty="0"/>
              <a:t> on April 1 with a face value of </a:t>
            </a:r>
            <a:r>
              <a:rPr lang="en-US" dirty="0">
                <a:highlight>
                  <a:srgbClr val="FFFF00"/>
                </a:highlight>
              </a:rPr>
              <a:t>$1 million. It promises to pay the bearer (the “paper”</a:t>
            </a:r>
          </a:p>
          <a:p>
            <a:r>
              <a:rPr lang="en-US" dirty="0">
                <a:highlight>
                  <a:srgbClr val="FFFF00"/>
                </a:highlight>
              </a:rPr>
              <a:t> is transferable, so it can be re-sold) this amount in 6 months’ time (October 1, </a:t>
            </a:r>
          </a:p>
          <a:p>
            <a:r>
              <a:rPr lang="en-US" dirty="0">
                <a:highlight>
                  <a:srgbClr val="FFFF00"/>
                </a:highlight>
              </a:rPr>
              <a:t>the maturity date). </a:t>
            </a:r>
          </a:p>
          <a:p>
            <a:endParaRPr lang="en-US" dirty="0">
              <a:highlight>
                <a:srgbClr val="FFFF00"/>
              </a:highlight>
            </a:endParaRPr>
          </a:p>
          <a:p>
            <a:r>
              <a:rPr lang="en-US" dirty="0">
                <a:highlight>
                  <a:srgbClr val="FFFF00"/>
                </a:highlight>
              </a:rPr>
              <a:t>However</a:t>
            </a:r>
            <a:r>
              <a:rPr lang="en-US" dirty="0"/>
              <a:t>, on May 1 the CP is purchased by an investment bank (</a:t>
            </a:r>
            <a:r>
              <a:rPr lang="en-US" dirty="0" err="1"/>
              <a:t>DigiBank</a:t>
            </a:r>
            <a:r>
              <a:rPr lang="en-US" dirty="0"/>
              <a:t>) for a</a:t>
            </a:r>
          </a:p>
          <a:p>
            <a:r>
              <a:rPr lang="en-US" dirty="0">
                <a:highlight>
                  <a:srgbClr val="FFFF00"/>
                </a:highlight>
              </a:rPr>
              <a:t> discounted price </a:t>
            </a:r>
            <a:r>
              <a:rPr lang="en-US" dirty="0"/>
              <a:t>— $0.96 million (valued at $1 million in 6 months’ time). </a:t>
            </a:r>
          </a:p>
          <a:p>
            <a:endParaRPr lang="en-US" dirty="0"/>
          </a:p>
          <a:p>
            <a:r>
              <a:rPr lang="en-US" dirty="0"/>
              <a:t>If </a:t>
            </a:r>
            <a:r>
              <a:rPr lang="en-US" dirty="0" err="1"/>
              <a:t>DigiBank</a:t>
            </a:r>
            <a:r>
              <a:rPr lang="en-US" dirty="0"/>
              <a:t> holds this until maturity (managing its investment risk in the meantime), </a:t>
            </a:r>
          </a:p>
          <a:p>
            <a:r>
              <a:rPr lang="en-US" dirty="0"/>
              <a:t>then as the bearer, it can </a:t>
            </a:r>
            <a:r>
              <a:rPr lang="en-US" dirty="0">
                <a:highlight>
                  <a:srgbClr val="FFFF00"/>
                </a:highlight>
              </a:rPr>
              <a:t>redeem it at face value ($1 million) with </a:t>
            </a:r>
            <a:r>
              <a:rPr lang="en-US" dirty="0" err="1">
                <a:highlight>
                  <a:srgbClr val="FFFF00"/>
                </a:highlight>
              </a:rPr>
              <a:t>MagnetoCor</a:t>
            </a:r>
            <a:r>
              <a:rPr lang="en-US" dirty="0" err="1"/>
              <a:t>p</a:t>
            </a:r>
            <a:r>
              <a:rPr lang="en-US" dirty="0"/>
              <a:t> — </a:t>
            </a:r>
          </a:p>
          <a:p>
            <a:r>
              <a:rPr lang="en-US" dirty="0"/>
              <a:t>a </a:t>
            </a:r>
            <a:r>
              <a:rPr lang="en-US" dirty="0">
                <a:highlight>
                  <a:srgbClr val="FFFF00"/>
                </a:highlight>
              </a:rPr>
              <a:t>profit of $40,000. </a:t>
            </a:r>
          </a:p>
          <a:p>
            <a:r>
              <a:rPr lang="en-US" dirty="0"/>
              <a:t>This is effectively the </a:t>
            </a:r>
            <a:r>
              <a:rPr lang="en-US" dirty="0">
                <a:highlight>
                  <a:srgbClr val="FFFF00"/>
                </a:highlight>
              </a:rPr>
              <a:t>interest earned </a:t>
            </a:r>
            <a:r>
              <a:rPr lang="en-US" dirty="0"/>
              <a:t>on an </a:t>
            </a:r>
            <a:r>
              <a:rPr lang="en-US" dirty="0">
                <a:highlight>
                  <a:srgbClr val="FFFF00"/>
                </a:highlight>
              </a:rPr>
              <a:t>investment of $0.96m </a:t>
            </a:r>
            <a:r>
              <a:rPr lang="en-US" dirty="0"/>
              <a:t>for </a:t>
            </a:r>
          </a:p>
          <a:p>
            <a:r>
              <a:rPr lang="en-US" dirty="0"/>
              <a:t>6 months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37CA946C-09B9-9543-AB9D-6DFF73A2F105}"/>
              </a:ext>
            </a:extLst>
          </p:cNvPr>
          <p:cNvSpPr txBox="1">
            <a:spLocks/>
          </p:cNvSpPr>
          <p:nvPr/>
        </p:nvSpPr>
        <p:spPr>
          <a:xfrm>
            <a:off x="125729" y="154089"/>
            <a:ext cx="8044493" cy="818180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sv-SE" b="1" dirty="0"/>
              <a:t>Workshop – </a:t>
            </a:r>
            <a:r>
              <a:rPr lang="sv-SE" b="1" dirty="0" err="1"/>
              <a:t>background</a:t>
            </a:r>
            <a:r>
              <a:rPr lang="sv-SE" b="1" dirty="0"/>
              <a:t> Commercial Paper ~= </a:t>
            </a:r>
            <a:r>
              <a:rPr lang="sv-SE" b="1" dirty="0" err="1"/>
              <a:t>Futures</a:t>
            </a:r>
            <a:r>
              <a:rPr lang="sv-SE" b="1" dirty="0"/>
              <a:t>/Options</a:t>
            </a:r>
          </a:p>
        </p:txBody>
      </p:sp>
    </p:spTree>
    <p:extLst>
      <p:ext uri="{BB962C8B-B14F-4D97-AF65-F5344CB8AC3E}">
        <p14:creationId xmlns:p14="http://schemas.microsoft.com/office/powerpoint/2010/main" val="3977292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0D7E308-CB2F-0B41-BC47-727D396CE2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45139" y="3980235"/>
            <a:ext cx="6498077" cy="1060872"/>
          </a:xfrm>
        </p:spPr>
        <p:txBody>
          <a:bodyPr/>
          <a:lstStyle/>
          <a:p>
            <a:r>
              <a:rPr lang="en-US" i="1" dirty="0"/>
              <a:t>In this tutorial two organizations, </a:t>
            </a:r>
            <a:r>
              <a:rPr lang="en-US" i="1" dirty="0" err="1"/>
              <a:t>MagnetoCorp</a:t>
            </a:r>
            <a:r>
              <a:rPr lang="en-US" i="1" dirty="0"/>
              <a:t> and </a:t>
            </a:r>
            <a:r>
              <a:rPr lang="en-US" i="1" dirty="0" err="1"/>
              <a:t>DigiBank</a:t>
            </a:r>
            <a:r>
              <a:rPr lang="en-US" i="1" dirty="0"/>
              <a:t>, trade commercial paper with each other using </a:t>
            </a:r>
            <a:r>
              <a:rPr lang="en-US" i="1" dirty="0" err="1"/>
              <a:t>PaperNet</a:t>
            </a:r>
            <a:r>
              <a:rPr lang="en-US" i="1" dirty="0"/>
              <a:t>, a Hyperledger Fabric blockchain network.</a:t>
            </a:r>
            <a:endParaRPr lang="en-US" dirty="0"/>
          </a:p>
        </p:txBody>
      </p:sp>
      <p:pic>
        <p:nvPicPr>
          <p:cNvPr id="1026" name="Picture 2" descr="commercialpaper.tutorial">
            <a:extLst>
              <a:ext uri="{FF2B5EF4-FFF2-40B4-BE49-F238E27FC236}">
                <a16:creationId xmlns:a16="http://schemas.microsoft.com/office/drawing/2014/main" id="{6DE505D8-7D88-0C4E-B46B-289DB77E98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677" y="1607344"/>
            <a:ext cx="7762672" cy="2102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21990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1CD12E-309A-2744-9439-6AF7568B686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32959" y="942336"/>
            <a:ext cx="8897424" cy="2773630"/>
          </a:xfrm>
        </p:spPr>
        <p:txBody>
          <a:bodyPr>
            <a:noAutofit/>
          </a:bodyPr>
          <a:lstStyle/>
          <a:p>
            <a:endParaRPr lang="en-US" sz="4400" dirty="0">
              <a:solidFill>
                <a:srgbClr val="FFFF00"/>
              </a:solidFill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342900" lvl="1" indent="0">
              <a:buNone/>
            </a:pPr>
            <a:r>
              <a:rPr lang="en-US" sz="4400" dirty="0">
                <a:solidFill>
                  <a:srgbClr val="FFFF00"/>
                </a:solidFill>
              </a:rPr>
              <a:t>Commercial Paper tutorial</a:t>
            </a:r>
          </a:p>
          <a:p>
            <a:pPr marL="342900" lvl="1" indent="0">
              <a:buNone/>
            </a:pPr>
            <a:endParaRPr lang="en-US" sz="4400" dirty="0"/>
          </a:p>
          <a:p>
            <a:pPr marL="342900" lvl="1" indent="0">
              <a:buNone/>
            </a:pPr>
            <a:r>
              <a:rPr lang="en-US" sz="5400" dirty="0"/>
              <a:t>https://</a:t>
            </a:r>
            <a:r>
              <a:rPr lang="en-US" sz="5400" dirty="0" err="1"/>
              <a:t>ibm.co</a:t>
            </a:r>
            <a:r>
              <a:rPr lang="en-US" sz="5400" dirty="0"/>
              <a:t>/31wdrM3</a:t>
            </a:r>
          </a:p>
          <a:p>
            <a:pPr lvl="1"/>
            <a:endParaRPr lang="en-US" sz="4400" dirty="0"/>
          </a:p>
          <a:p>
            <a:pPr lvl="1"/>
            <a:endParaRPr lang="en-US" sz="4400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201FCF0-8756-C942-9277-343AE14DEDB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5730" y="144464"/>
            <a:ext cx="7768590" cy="544305"/>
          </a:xfrm>
        </p:spPr>
        <p:txBody>
          <a:bodyPr/>
          <a:lstStyle/>
          <a:p>
            <a:r>
              <a:rPr lang="en-US" b="1" dirty="0" err="1"/>
              <a:t>Codetime</a:t>
            </a:r>
            <a:r>
              <a:rPr lang="en-US" b="1" dirty="0"/>
              <a:t>!!</a:t>
            </a:r>
          </a:p>
        </p:txBody>
      </p:sp>
    </p:spTree>
    <p:extLst>
      <p:ext uri="{BB962C8B-B14F-4D97-AF65-F5344CB8AC3E}">
        <p14:creationId xmlns:p14="http://schemas.microsoft.com/office/powerpoint/2010/main" val="39290659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1CD12E-309A-2744-9439-6AF7568B686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32959" y="942336"/>
            <a:ext cx="8897424" cy="2773630"/>
          </a:xfrm>
        </p:spPr>
        <p:txBody>
          <a:bodyPr>
            <a:noAutofit/>
          </a:bodyPr>
          <a:lstStyle/>
          <a:p>
            <a:endParaRPr lang="en-US" sz="4400" dirty="0">
              <a:solidFill>
                <a:srgbClr val="FFFF00"/>
              </a:solidFill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342900" lvl="1" indent="0">
              <a:buNone/>
            </a:pPr>
            <a:r>
              <a:rPr lang="en-US" sz="4400" dirty="0">
                <a:solidFill>
                  <a:srgbClr val="FFFF00"/>
                </a:solidFill>
              </a:rPr>
              <a:t>Add a REST </a:t>
            </a:r>
            <a:r>
              <a:rPr lang="en-US" sz="4400" dirty="0" err="1">
                <a:solidFill>
                  <a:srgbClr val="FFFF00"/>
                </a:solidFill>
              </a:rPr>
              <a:t>api</a:t>
            </a:r>
            <a:r>
              <a:rPr lang="en-US" sz="4400" dirty="0">
                <a:solidFill>
                  <a:srgbClr val="FFFF00"/>
                </a:solidFill>
              </a:rPr>
              <a:t> Client</a:t>
            </a:r>
          </a:p>
          <a:p>
            <a:pPr marL="342900" lvl="1" indent="0">
              <a:buNone/>
            </a:pPr>
            <a:endParaRPr lang="en-US" sz="4400" dirty="0"/>
          </a:p>
          <a:p>
            <a:pPr marL="342900" lvl="1" indent="0">
              <a:buNone/>
            </a:pPr>
            <a:r>
              <a:rPr lang="en-US" sz="4800" b="1" dirty="0"/>
              <a:t>https://</a:t>
            </a:r>
            <a:r>
              <a:rPr lang="en-US" sz="4800" b="1" dirty="0" err="1"/>
              <a:t>bit.ly</a:t>
            </a:r>
            <a:r>
              <a:rPr lang="en-US" sz="4800" b="1" dirty="0"/>
              <a:t>/2By6iQt</a:t>
            </a:r>
          </a:p>
          <a:p>
            <a:pPr lvl="1"/>
            <a:endParaRPr lang="en-US" sz="4400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201FCF0-8756-C942-9277-343AE14DEDB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5730" y="144464"/>
            <a:ext cx="7768590" cy="544305"/>
          </a:xfrm>
        </p:spPr>
        <p:txBody>
          <a:bodyPr/>
          <a:lstStyle/>
          <a:p>
            <a:r>
              <a:rPr lang="en-US" b="1" dirty="0" err="1"/>
              <a:t>Codetime</a:t>
            </a:r>
            <a:r>
              <a:rPr lang="en-US" b="1" dirty="0"/>
              <a:t>!!</a:t>
            </a:r>
          </a:p>
        </p:txBody>
      </p:sp>
    </p:spTree>
    <p:extLst>
      <p:ext uri="{BB962C8B-B14F-4D97-AF65-F5344CB8AC3E}">
        <p14:creationId xmlns:p14="http://schemas.microsoft.com/office/powerpoint/2010/main" val="4270182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1CD12E-309A-2744-9439-6AF7568B686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32959" y="942336"/>
            <a:ext cx="9014156" cy="2287247"/>
          </a:xfrm>
        </p:spPr>
        <p:txBody>
          <a:bodyPr>
            <a:noAutofit/>
          </a:bodyPr>
          <a:lstStyle/>
          <a:p>
            <a:endParaRPr lang="en-US" sz="4400" dirty="0">
              <a:solidFill>
                <a:srgbClr val="FFFF00"/>
              </a:solidFill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342900" lvl="1" indent="0">
              <a:buNone/>
            </a:pPr>
            <a:r>
              <a:rPr lang="en-US" sz="4400" dirty="0">
                <a:solidFill>
                  <a:srgbClr val="FFFF00"/>
                </a:solidFill>
              </a:rPr>
              <a:t>Add a Web Interface( time permitting)</a:t>
            </a:r>
          </a:p>
          <a:p>
            <a:pPr lvl="1"/>
            <a:endParaRPr lang="en-US" sz="4400" dirty="0"/>
          </a:p>
          <a:p>
            <a:pPr marL="342900" lvl="1" indent="0">
              <a:buNone/>
            </a:pPr>
            <a:r>
              <a:rPr lang="en-US" sz="4800" b="1" dirty="0"/>
              <a:t>https://</a:t>
            </a:r>
            <a:r>
              <a:rPr lang="en-US" sz="4800" b="1" dirty="0" err="1"/>
              <a:t>ibm.co</a:t>
            </a:r>
            <a:r>
              <a:rPr lang="en-US" sz="4800" b="1" dirty="0"/>
              <a:t>/31sJRHe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201FCF0-8756-C942-9277-343AE14DEDB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5730" y="144464"/>
            <a:ext cx="7768590" cy="544305"/>
          </a:xfrm>
        </p:spPr>
        <p:txBody>
          <a:bodyPr/>
          <a:lstStyle/>
          <a:p>
            <a:r>
              <a:rPr lang="en-US" b="1" dirty="0" err="1"/>
              <a:t>Codetime</a:t>
            </a:r>
            <a:r>
              <a:rPr lang="en-US" b="1" dirty="0"/>
              <a:t>!!</a:t>
            </a:r>
          </a:p>
        </p:txBody>
      </p:sp>
    </p:spTree>
    <p:extLst>
      <p:ext uri="{BB962C8B-B14F-4D97-AF65-F5344CB8AC3E}">
        <p14:creationId xmlns:p14="http://schemas.microsoft.com/office/powerpoint/2010/main" val="4611527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201FCF0-8756-C942-9277-343AE14DEDB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5730" y="144464"/>
            <a:ext cx="7768590" cy="544305"/>
          </a:xfrm>
        </p:spPr>
        <p:txBody>
          <a:bodyPr>
            <a:normAutofit/>
          </a:bodyPr>
          <a:lstStyle/>
          <a:p>
            <a:pPr marL="342900" lvl="1" indent="0">
              <a:buNone/>
            </a:pPr>
            <a:r>
              <a:rPr lang="en-US" sz="2800" b="1" dirty="0"/>
              <a:t>Web Interface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C07E6A-798E-5349-8ED3-3959A15681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652" y="1586707"/>
            <a:ext cx="7918523" cy="1970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2500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24CAB40-6F09-D343-B982-A2C74C3A3A2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5730" y="1269883"/>
            <a:ext cx="8897424" cy="1301868"/>
          </a:xfrm>
        </p:spPr>
        <p:txBody>
          <a:bodyPr/>
          <a:lstStyle/>
          <a:p>
            <a:r>
              <a:rPr lang="en-US" sz="1400" dirty="0"/>
              <a:t>Developer Advocate at IBM, specializing in Blockchain, JVM and NodeJS</a:t>
            </a:r>
          </a:p>
          <a:p>
            <a:r>
              <a:rPr lang="en-US" dirty="0"/>
              <a:t>Senior software architect engineer 25 years</a:t>
            </a:r>
          </a:p>
          <a:p>
            <a:r>
              <a:rPr lang="en-US" dirty="0"/>
              <a:t>Distributed systems - Trading systems and decision analysis</a:t>
            </a:r>
          </a:p>
          <a:p>
            <a:r>
              <a:rPr lang="en-US" dirty="0"/>
              <a:t>Blockchain interest 2 years – life logging and  personal music playlist ledgers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A90215-1DEC-5D4B-BC3E-24504EC798A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9BB376-C5EE-7841-89F6-E30C099ED037}"/>
              </a:ext>
            </a:extLst>
          </p:cNvPr>
          <p:cNvSpPr txBox="1"/>
          <p:nvPr/>
        </p:nvSpPr>
        <p:spPr>
          <a:xfrm>
            <a:off x="3674515" y="3413645"/>
            <a:ext cx="52370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   Blog:          </a:t>
            </a:r>
            <a:r>
              <a:rPr lang="en-US" dirty="0">
                <a:hlinkClick r:id="rId3"/>
              </a:rPr>
              <a:t>https://medium.com/@grantsteinfeld</a:t>
            </a:r>
            <a:r>
              <a:rPr lang="en-US" dirty="0"/>
              <a:t>      </a:t>
            </a:r>
          </a:p>
          <a:p>
            <a:r>
              <a:rPr lang="en-US" dirty="0"/>
              <a:t>   GitHub:        </a:t>
            </a:r>
            <a:r>
              <a:rPr lang="en-US" dirty="0">
                <a:hlinkClick r:id="rId3"/>
              </a:rPr>
              <a:t>https://github.com/grant-steinfeld</a:t>
            </a:r>
            <a:br>
              <a:rPr lang="en-US" dirty="0"/>
            </a:br>
            <a:r>
              <a:rPr lang="en-US" dirty="0"/>
              <a:t>   LinkedIn:      </a:t>
            </a:r>
            <a:r>
              <a:rPr lang="en-US" dirty="0">
                <a:hlinkClick r:id="rId4"/>
              </a:rPr>
              <a:t>https://linkedin.com/in/grant-steinfeld</a:t>
            </a:r>
            <a:br>
              <a:rPr lang="en-US" dirty="0"/>
            </a:br>
            <a:r>
              <a:rPr lang="en-US" dirty="0"/>
              <a:t>   www:           </a:t>
            </a:r>
            <a:r>
              <a:rPr lang="en-US" b="1" u="sng" dirty="0">
                <a:hlinkClick r:id="rId5"/>
              </a:rPr>
              <a:t>https://GrantSteinfeld.com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D7D705-6B93-1E4B-B589-260DF3B3C7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93024" y="529526"/>
            <a:ext cx="1739353" cy="185406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E5847F8-2048-724C-8FDB-7C41245E2ECA}"/>
              </a:ext>
            </a:extLst>
          </p:cNvPr>
          <p:cNvSpPr txBox="1"/>
          <p:nvPr/>
        </p:nvSpPr>
        <p:spPr>
          <a:xfrm>
            <a:off x="807522" y="3648070"/>
            <a:ext cx="536241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Twitter: @</a:t>
            </a:r>
            <a:r>
              <a:rPr lang="en-US" sz="2400" b="1" dirty="0" err="1"/>
              <a:t>gsteinfeld</a:t>
            </a:r>
            <a:endParaRPr lang="en-US" sz="2400" b="1" dirty="0"/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4047073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A0C166-62AF-9A41-ACD4-4EE7E3FF9EE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 flipV="1">
            <a:off x="8905846" y="4236101"/>
            <a:ext cx="117307" cy="147056"/>
          </a:xfrm>
        </p:spPr>
        <p:txBody>
          <a:bodyPr>
            <a:normAutofit fontScale="32500" lnSpcReduction="20000"/>
          </a:bodyPr>
          <a:lstStyle/>
          <a:p>
            <a:endParaRPr lang="sv-SE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6E97E99-E225-304A-8ED0-5AAF0F60D2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sv-SE" sz="1600" b="1" dirty="0" err="1"/>
              <a:t>Deploy</a:t>
            </a:r>
            <a:r>
              <a:rPr lang="sv-SE" sz="1600" b="1" dirty="0"/>
              <a:t> </a:t>
            </a:r>
            <a:r>
              <a:rPr lang="sv-SE" sz="1600" b="1" dirty="0" err="1"/>
              <a:t>your</a:t>
            </a:r>
            <a:r>
              <a:rPr lang="sv-SE" sz="1600" b="1" dirty="0"/>
              <a:t> </a:t>
            </a:r>
            <a:r>
              <a:rPr lang="sv-SE" sz="1600" b="1" dirty="0" err="1"/>
              <a:t>Hyperledger</a:t>
            </a:r>
            <a:r>
              <a:rPr lang="sv-SE" sz="1600" b="1" dirty="0"/>
              <a:t> </a:t>
            </a:r>
            <a:r>
              <a:rPr lang="sv-SE" sz="1600" b="1" dirty="0" err="1"/>
              <a:t>Fabric</a:t>
            </a:r>
            <a:r>
              <a:rPr lang="sv-SE" sz="1600" b="1" dirty="0"/>
              <a:t> </a:t>
            </a:r>
            <a:r>
              <a:rPr lang="sv-SE" sz="1600" b="1" dirty="0" err="1"/>
              <a:t>project</a:t>
            </a:r>
            <a:r>
              <a:rPr lang="sv-SE" sz="1600" b="1" dirty="0"/>
              <a:t> on IBM </a:t>
            </a:r>
            <a:r>
              <a:rPr lang="sv-SE" sz="1600" b="1" dirty="0" err="1"/>
              <a:t>Blockchain</a:t>
            </a:r>
            <a:r>
              <a:rPr lang="sv-SE" sz="1600" b="1" dirty="0"/>
              <a:t> – ANYWHERE!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800D7E-4B10-1344-9128-C843906DC9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702" y="650313"/>
            <a:ext cx="7656167" cy="381011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8209E5A-09C6-ED4B-866D-F575C43734BF}"/>
              </a:ext>
            </a:extLst>
          </p:cNvPr>
          <p:cNvSpPr txBox="1"/>
          <p:nvPr/>
        </p:nvSpPr>
        <p:spPr>
          <a:xfrm>
            <a:off x="6656397" y="725275"/>
            <a:ext cx="104660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103AC9"/>
                </a:solidFill>
              </a:rPr>
              <a:t>Google </a:t>
            </a:r>
          </a:p>
          <a:p>
            <a:r>
              <a:rPr lang="en-US" sz="1000" dirty="0">
                <a:solidFill>
                  <a:srgbClr val="103AC9"/>
                </a:solidFill>
              </a:rPr>
              <a:t>MS Azure</a:t>
            </a:r>
          </a:p>
          <a:p>
            <a:r>
              <a:rPr lang="en-US" sz="1000" dirty="0">
                <a:solidFill>
                  <a:srgbClr val="103AC9"/>
                </a:solidFill>
              </a:rPr>
              <a:t>Oracle</a:t>
            </a:r>
          </a:p>
          <a:p>
            <a:r>
              <a:rPr lang="en-US" sz="1000" dirty="0">
                <a:solidFill>
                  <a:srgbClr val="103AC9"/>
                </a:solidFill>
              </a:rPr>
              <a:t>SAP</a:t>
            </a:r>
          </a:p>
          <a:p>
            <a:r>
              <a:rPr lang="en-US" sz="1000" dirty="0">
                <a:solidFill>
                  <a:srgbClr val="103AC9"/>
                </a:solidFill>
              </a:rPr>
              <a:t>Alibaba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EBA9F4-B6A6-B945-AD2D-29A4C72203B9}"/>
              </a:ext>
            </a:extLst>
          </p:cNvPr>
          <p:cNvSpPr txBox="1"/>
          <p:nvPr/>
        </p:nvSpPr>
        <p:spPr>
          <a:xfrm>
            <a:off x="3403929" y="1102301"/>
            <a:ext cx="1212191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IBM Cloud Private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37818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8245E5B-251C-034E-867A-69B5143F15F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42614" y="751755"/>
            <a:ext cx="8897424" cy="2966219"/>
          </a:xfrm>
        </p:spPr>
        <p:txBody>
          <a:bodyPr/>
          <a:lstStyle/>
          <a:p>
            <a:endParaRPr lang="en-US" dirty="0"/>
          </a:p>
          <a:p>
            <a:r>
              <a:rPr lang="en-US" sz="1600" dirty="0"/>
              <a:t>Fabric - Basics of Blockchain for Business/Enterprise</a:t>
            </a:r>
          </a:p>
          <a:p>
            <a:pPr lvl="1"/>
            <a:r>
              <a:rPr lang="en-US" sz="1600" dirty="0"/>
              <a:t>Single distributed LEDGER/DB </a:t>
            </a:r>
          </a:p>
          <a:p>
            <a:pPr lvl="1"/>
            <a:r>
              <a:rPr lang="en-US" sz="1600" dirty="0"/>
              <a:t>shared privately amongst TRUSTED communities</a:t>
            </a:r>
          </a:p>
          <a:p>
            <a:r>
              <a:rPr lang="en-US" sz="1600" dirty="0"/>
              <a:t>Fabric  – IBM contribution  to LINUX FOUNDATION – Hyperledger Projects</a:t>
            </a:r>
          </a:p>
          <a:p>
            <a:r>
              <a:rPr lang="en-US" sz="1600" dirty="0"/>
              <a:t>Technical Hyperledger commercial paper hands on coding/demo using VISUAL STUDIO Code </a:t>
            </a:r>
          </a:p>
          <a:p>
            <a:pPr marL="0" indent="0">
              <a:buNone/>
            </a:pPr>
            <a:r>
              <a:rPr lang="en-US" sz="1600" dirty="0"/>
              <a:t>    with IBM Blockchain Platform Extension</a:t>
            </a:r>
          </a:p>
          <a:p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96A140F-9E58-8143-8DC4-4841A5E75E3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What we have learned</a:t>
            </a:r>
          </a:p>
        </p:txBody>
      </p:sp>
    </p:spTree>
    <p:extLst>
      <p:ext uri="{BB962C8B-B14F-4D97-AF65-F5344CB8AC3E}">
        <p14:creationId xmlns:p14="http://schemas.microsoft.com/office/powerpoint/2010/main" val="22989731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96A140F-9E58-8143-8DC4-4841A5E75E3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Q&amp;A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2FF1EA-7E01-9144-8A83-B816353DEEE5}"/>
              </a:ext>
            </a:extLst>
          </p:cNvPr>
          <p:cNvSpPr txBox="1"/>
          <p:nvPr/>
        </p:nvSpPr>
        <p:spPr>
          <a:xfrm>
            <a:off x="1508166" y="285008"/>
            <a:ext cx="1847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87933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96A140F-9E58-8143-8DC4-4841A5E75E3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5730" y="144464"/>
            <a:ext cx="7768590" cy="536472"/>
          </a:xfrm>
        </p:spPr>
        <p:txBody>
          <a:bodyPr/>
          <a:lstStyle/>
          <a:p>
            <a:r>
              <a:rPr lang="en-US" dirty="0"/>
              <a:t>Tutorial  L	inks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2FF1EA-7E01-9144-8A83-B816353DEEE5}"/>
              </a:ext>
            </a:extLst>
          </p:cNvPr>
          <p:cNvSpPr txBox="1"/>
          <p:nvPr/>
        </p:nvSpPr>
        <p:spPr>
          <a:xfrm>
            <a:off x="1508166" y="285008"/>
            <a:ext cx="1847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68CFB38F-9D0C-5048-BB59-E81094F1F20C}"/>
              </a:ext>
            </a:extLst>
          </p:cNvPr>
          <p:cNvSpPr/>
          <p:nvPr/>
        </p:nvSpPr>
        <p:spPr>
          <a:xfrm>
            <a:off x="408562" y="1208337"/>
            <a:ext cx="8560340" cy="3227475"/>
          </a:xfrm>
          <a:prstGeom prst="roundRect">
            <a:avLst/>
          </a:prstGeom>
          <a:solidFill>
            <a:schemeClr val="bg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D75027-2389-8F44-917E-D1C0C89F9C12}"/>
              </a:ext>
            </a:extLst>
          </p:cNvPr>
          <p:cNvSpPr txBox="1"/>
          <p:nvPr/>
        </p:nvSpPr>
        <p:spPr>
          <a:xfrm>
            <a:off x="564204" y="1575881"/>
            <a:ext cx="840469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Commercial paper tutorial</a:t>
            </a:r>
          </a:p>
          <a:p>
            <a:r>
              <a:rPr lang="en-US" dirty="0"/>
              <a:t>IBM </a:t>
            </a:r>
            <a:r>
              <a:rPr lang="en-US" dirty="0" err="1"/>
              <a:t>Devloper</a:t>
            </a:r>
            <a:r>
              <a:rPr lang="en-US" dirty="0"/>
              <a:t> Tutorial part 1</a:t>
            </a:r>
          </a:p>
          <a:p>
            <a:r>
              <a:rPr lang="en-US" dirty="0">
                <a:hlinkClick r:id="rId3"/>
              </a:rPr>
              <a:t>https://developer.ibm.com/tutorials/run-commercial-paper-smart-contract-with-ibm-blockchain-vscode-extension/</a:t>
            </a:r>
            <a:endParaRPr lang="en-US" dirty="0"/>
          </a:p>
          <a:p>
            <a:endParaRPr lang="en-US" dirty="0"/>
          </a:p>
          <a:p>
            <a:r>
              <a:rPr lang="en-US" dirty="0"/>
              <a:t>Loopback API part 2</a:t>
            </a:r>
          </a:p>
          <a:p>
            <a:endParaRPr lang="en-US" dirty="0"/>
          </a:p>
          <a:p>
            <a:r>
              <a:rPr lang="en-US" dirty="0">
                <a:hlinkClick r:id="rId4"/>
              </a:rPr>
              <a:t>https://github.com/Grant-Steinfeld/HyperLedger-Fabric-Hands-On-Workshop/blob/master/README.md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76842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6FDE8A61-7107-9147-A700-9DD3C29C4306}"/>
              </a:ext>
            </a:extLst>
          </p:cNvPr>
          <p:cNvGrpSpPr/>
          <p:nvPr/>
        </p:nvGrpSpPr>
        <p:grpSpPr>
          <a:xfrm>
            <a:off x="421504" y="2544018"/>
            <a:ext cx="7350826" cy="1338833"/>
            <a:chOff x="0" y="3301032"/>
            <a:chExt cx="8098971" cy="1468746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20ADC08A-20CE-9E48-BC8D-9EB99926DB5D}"/>
                </a:ext>
              </a:extLst>
            </p:cNvPr>
            <p:cNvSpPr/>
            <p:nvPr/>
          </p:nvSpPr>
          <p:spPr>
            <a:xfrm>
              <a:off x="0" y="3301032"/>
              <a:ext cx="8098971" cy="1269941"/>
            </a:xfrm>
            <a:prstGeom prst="rect">
              <a:avLst/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  <a:alpha val="33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B395E3F-0257-374B-BC8C-0F89316AE624}"/>
                </a:ext>
              </a:extLst>
            </p:cNvPr>
            <p:cNvSpPr txBox="1"/>
            <p:nvPr/>
          </p:nvSpPr>
          <p:spPr>
            <a:xfrm>
              <a:off x="1335049" y="3520505"/>
              <a:ext cx="6473901" cy="1249273"/>
            </a:xfrm>
            <a:prstGeom prst="rect">
              <a:avLst/>
            </a:prstGeom>
            <a:noFill/>
            <a:ln>
              <a:gradFill>
                <a:gsLst>
                  <a:gs pos="0">
                    <a:schemeClr val="accent1">
                      <a:lumMod val="5000"/>
                      <a:lumOff val="95000"/>
                      <a:alpha val="18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</a:rPr>
                <a:t>This presentation,  and other tips/issues-feedback please feel free to collaborate on this presentation on GitHub repo </a:t>
              </a:r>
              <a:r>
                <a:rPr lang="en-US" sz="1600" u="sng" dirty="0">
                  <a:solidFill>
                    <a:srgbClr val="FFFF00"/>
                  </a:solidFill>
                </a:rPr>
                <a:t>https://</a:t>
              </a:r>
              <a:r>
                <a:rPr lang="en-US" sz="1600" u="sng" dirty="0" err="1">
                  <a:solidFill>
                    <a:srgbClr val="FFFF00"/>
                  </a:solidFill>
                </a:rPr>
                <a:t>bit.ly</a:t>
              </a:r>
              <a:r>
                <a:rPr lang="en-US" sz="1600" u="sng" dirty="0">
                  <a:solidFill>
                    <a:srgbClr val="FFFF00"/>
                  </a:solidFill>
                </a:rPr>
                <a:t>/2J7DAN2</a:t>
              </a:r>
            </a:p>
            <a:p>
              <a:endParaRPr lang="en-US" sz="2000" dirty="0">
                <a:solidFill>
                  <a:schemeClr val="bg1"/>
                </a:solidFill>
              </a:endParaRP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6BF859C-1FD0-BE4A-A72E-18B9D47482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4765" y="3546386"/>
              <a:ext cx="1120940" cy="830326"/>
            </a:xfrm>
            <a:prstGeom prst="rect">
              <a:avLst/>
            </a:prstGeom>
          </p:spPr>
        </p:pic>
      </p:grp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AAF731-7959-5F46-B5C3-FCC6620485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45449" y="356776"/>
            <a:ext cx="7138422" cy="1807745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10480802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24CAB40-6F09-D343-B982-A2C74C3A3A2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60136" y="2431790"/>
            <a:ext cx="7545070" cy="1658948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Distributed ledger technology underlying bitcoin and other cryptocurrencies. </a:t>
            </a:r>
          </a:p>
          <a:p>
            <a:r>
              <a:rPr lang="en-US" dirty="0"/>
              <a:t>Mechanism for updating truth states in distributed network computing producing consensus trust</a:t>
            </a:r>
          </a:p>
          <a:p>
            <a:r>
              <a:rPr lang="en-US" dirty="0"/>
              <a:t> Serving as a new form of general computational substrate.</a:t>
            </a:r>
          </a:p>
          <a:p>
            <a:pPr marL="0" indent="0" algn="r">
              <a:buNone/>
            </a:pPr>
            <a:r>
              <a:rPr lang="en-US" dirty="0"/>
              <a:t>Melanie Swan   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A90215-1DEC-5D4B-BC3E-24504EC798A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Blockchain 101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CB78C9-6C6E-6243-B017-2C17567A09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6290" y="990885"/>
            <a:ext cx="4090737" cy="1124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0994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698F3E-41C1-2D48-B6CD-9FD13F18793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Birth of Hyperledger Fabric ( aka Fabric 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777395-2AB5-5449-8C36-F3094A5AD67E}"/>
              </a:ext>
            </a:extLst>
          </p:cNvPr>
          <p:cNvSpPr txBox="1"/>
          <p:nvPr/>
        </p:nvSpPr>
        <p:spPr>
          <a:xfrm>
            <a:off x="220006" y="1156162"/>
            <a:ext cx="31870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Develop blockchain applications</a:t>
            </a:r>
          </a:p>
          <a:p>
            <a:r>
              <a:rPr lang="en-US" dirty="0">
                <a:solidFill>
                  <a:schemeClr val="accent6"/>
                </a:solidFill>
              </a:rPr>
              <a:t>For the enterprise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E0BCD8-B544-FC4A-BE48-C0302BA1B170}"/>
              </a:ext>
            </a:extLst>
          </p:cNvPr>
          <p:cNvSpPr txBox="1"/>
          <p:nvPr/>
        </p:nvSpPr>
        <p:spPr>
          <a:xfrm>
            <a:off x="220006" y="2064833"/>
            <a:ext cx="6028895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Key characteristics: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Permissioned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Privacy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Highly modular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Pluggable consensus, ledger, CA …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Smart contract – general purpose language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No `mining` or crypto-currency required for consensus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59567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BB94C1C-6B42-B944-89C1-83300DD79C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512" y="972269"/>
            <a:ext cx="7885213" cy="3640967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34F339-BF0C-DF43-909A-1636C262700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 flipV="1">
            <a:off x="8977434" y="4236101"/>
            <a:ext cx="45719" cy="176873"/>
          </a:xfrm>
        </p:spPr>
        <p:txBody>
          <a:bodyPr>
            <a:normAutofit fontScale="55000" lnSpcReduction="20000"/>
          </a:bodyPr>
          <a:lstStyle/>
          <a:p>
            <a:r>
              <a:rPr lang="sv-SE" dirty="0"/>
              <a:t> 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808611B-AE0B-C04A-AA43-00A11397F3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5729" y="154089"/>
            <a:ext cx="8044493" cy="818180"/>
          </a:xfrm>
        </p:spPr>
        <p:txBody>
          <a:bodyPr/>
          <a:lstStyle/>
          <a:p>
            <a:r>
              <a:rPr lang="sv-SE" b="1" dirty="0"/>
              <a:t>Linux Foundation &amp; </a:t>
            </a:r>
            <a:r>
              <a:rPr lang="sv-SE" b="1" dirty="0" err="1"/>
              <a:t>Hyperledger</a:t>
            </a:r>
            <a:r>
              <a:rPr lang="sv-SE" b="1" dirty="0"/>
              <a:t> Foundation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F74D41-58E6-9342-808E-D655339246C9}"/>
              </a:ext>
            </a:extLst>
          </p:cNvPr>
          <p:cNvSpPr txBox="1"/>
          <p:nvPr/>
        </p:nvSpPr>
        <p:spPr>
          <a:xfrm>
            <a:off x="976923" y="1302626"/>
            <a:ext cx="10685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400" b="1" dirty="0" err="1">
                <a:solidFill>
                  <a:srgbClr val="FF0000"/>
                </a:solidFill>
              </a:rPr>
              <a:t>March</a:t>
            </a:r>
            <a:r>
              <a:rPr lang="sv-SE" sz="1400" b="1" dirty="0">
                <a:solidFill>
                  <a:srgbClr val="FF0000"/>
                </a:solidFill>
              </a:rPr>
              <a:t> 2019</a:t>
            </a:r>
          </a:p>
        </p:txBody>
      </p:sp>
      <p:sp>
        <p:nvSpPr>
          <p:cNvPr id="5" name="Frame 4">
            <a:extLst>
              <a:ext uri="{FF2B5EF4-FFF2-40B4-BE49-F238E27FC236}">
                <a16:creationId xmlns:a16="http://schemas.microsoft.com/office/drawing/2014/main" id="{F5F1B405-DFEF-1648-8DDC-9C6B6659A70A}"/>
              </a:ext>
            </a:extLst>
          </p:cNvPr>
          <p:cNvSpPr/>
          <p:nvPr/>
        </p:nvSpPr>
        <p:spPr>
          <a:xfrm>
            <a:off x="1952725" y="2268188"/>
            <a:ext cx="1253613" cy="1068780"/>
          </a:xfrm>
          <a:prstGeom prst="frame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&quot;No&quot; Symbol 11">
            <a:extLst>
              <a:ext uri="{FF2B5EF4-FFF2-40B4-BE49-F238E27FC236}">
                <a16:creationId xmlns:a16="http://schemas.microsoft.com/office/drawing/2014/main" id="{80FC960A-3CA8-164B-A458-ABEF7D5CCD5E}"/>
              </a:ext>
            </a:extLst>
          </p:cNvPr>
          <p:cNvSpPr/>
          <p:nvPr/>
        </p:nvSpPr>
        <p:spPr>
          <a:xfrm>
            <a:off x="3091071" y="3594794"/>
            <a:ext cx="1146735" cy="818180"/>
          </a:xfrm>
          <a:prstGeom prst="noSmoking">
            <a:avLst/>
          </a:prstGeom>
          <a:solidFill>
            <a:schemeClr val="accent1">
              <a:alpha val="45000"/>
            </a:schemeClr>
          </a:solidFill>
          <a:ln>
            <a:gradFill>
              <a:gsLst>
                <a:gs pos="0">
                  <a:srgbClr val="C00000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0F03E37-AA42-F846-AF1F-DECAFA756518}"/>
              </a:ext>
            </a:extLst>
          </p:cNvPr>
          <p:cNvSpPr txBox="1"/>
          <p:nvPr/>
        </p:nvSpPr>
        <p:spPr>
          <a:xfrm>
            <a:off x="2980707" y="4670800"/>
            <a:ext cx="3716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www.hyperledger.org</a:t>
            </a:r>
            <a:r>
              <a:rPr lang="en-US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28361398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2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25730" y="144465"/>
            <a:ext cx="7768590" cy="708660"/>
          </a:xfrm>
        </p:spPr>
        <p:txBody>
          <a:bodyPr>
            <a:normAutofit/>
          </a:bodyPr>
          <a:lstStyle/>
          <a:p>
            <a:r>
              <a:rPr lang="en-US" b="1" dirty="0"/>
              <a:t>Fabric Blockchain – Private -Permissioned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FB19E9-5697-BA4E-A91C-325950D8DECB}"/>
              </a:ext>
            </a:extLst>
          </p:cNvPr>
          <p:cNvSpPr txBox="1"/>
          <p:nvPr/>
        </p:nvSpPr>
        <p:spPr>
          <a:xfrm>
            <a:off x="1416050" y="1771650"/>
            <a:ext cx="5110053" cy="12311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Is an enterprise grade distributed ledger</a:t>
            </a:r>
          </a:p>
          <a:p>
            <a:r>
              <a:rPr lang="en-US" dirty="0">
                <a:solidFill>
                  <a:schemeClr val="bg1"/>
                </a:solidFill>
              </a:rPr>
              <a:t>Based on blockchain technology that uses</a:t>
            </a:r>
          </a:p>
          <a:p>
            <a:r>
              <a:rPr lang="en-US" dirty="0">
                <a:solidFill>
                  <a:schemeClr val="bg1"/>
                </a:solidFill>
              </a:rPr>
              <a:t>Smart contracts that enforce trust and business logic</a:t>
            </a:r>
          </a:p>
          <a:p>
            <a:r>
              <a:rPr lang="en-US" dirty="0">
                <a:solidFill>
                  <a:schemeClr val="bg1"/>
                </a:solidFill>
              </a:rPr>
              <a:t>To write to and read from between parties</a:t>
            </a:r>
          </a:p>
        </p:txBody>
      </p:sp>
    </p:spTree>
    <p:extLst>
      <p:ext uri="{BB962C8B-B14F-4D97-AF65-F5344CB8AC3E}">
        <p14:creationId xmlns:p14="http://schemas.microsoft.com/office/powerpoint/2010/main" val="1311607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25730" y="144465"/>
            <a:ext cx="7768590" cy="708660"/>
          </a:xfrm>
        </p:spPr>
        <p:txBody>
          <a:bodyPr>
            <a:normAutofit/>
          </a:bodyPr>
          <a:lstStyle/>
          <a:p>
            <a:r>
              <a:rPr lang="en-US" b="1" dirty="0"/>
              <a:t>Fabric – break some assumptions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FB19E9-5697-BA4E-A91C-325950D8DECB}"/>
              </a:ext>
            </a:extLst>
          </p:cNvPr>
          <p:cNvSpPr txBox="1"/>
          <p:nvPr/>
        </p:nvSpPr>
        <p:spPr>
          <a:xfrm>
            <a:off x="1282700" y="1184870"/>
            <a:ext cx="4733860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“Fabric is based on blockchain</a:t>
            </a:r>
          </a:p>
          <a:p>
            <a:r>
              <a:rPr lang="en-US" dirty="0"/>
              <a:t>But Fabric is not is not a cryptocurrency</a:t>
            </a:r>
          </a:p>
          <a:p>
            <a:r>
              <a:rPr lang="en-US" dirty="0"/>
              <a:t>You could create a cryptocurrency on Fabric</a:t>
            </a:r>
          </a:p>
          <a:p>
            <a:r>
              <a:rPr lang="en-US" dirty="0"/>
              <a:t>Fabric does not use mining , but uses a different </a:t>
            </a:r>
          </a:p>
          <a:p>
            <a:r>
              <a:rPr lang="en-US" dirty="0"/>
              <a:t>Consensus mechanism</a:t>
            </a:r>
          </a:p>
          <a:p>
            <a:r>
              <a:rPr lang="en-US" dirty="0"/>
              <a:t>Keeps the good parts of blockchain like </a:t>
            </a:r>
          </a:p>
          <a:p>
            <a:r>
              <a:rPr lang="en-US" dirty="0"/>
              <a:t>Immutability, solves double spending”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E3AB454-18F8-274D-A511-3459482F68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0" y="3004523"/>
            <a:ext cx="9144000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</a:t>
            </a:r>
            <a:r>
              <a:rPr kumimoji="0" lang="en-US" altLang="en-US" sz="3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     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3"/>
              </a:rPr>
              <a:t>Ivan - Иван Ванков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30651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2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25730" y="144465"/>
            <a:ext cx="7768590" cy="708660"/>
          </a:xfrm>
        </p:spPr>
        <p:txBody>
          <a:bodyPr>
            <a:normAutofit/>
          </a:bodyPr>
          <a:lstStyle/>
          <a:p>
            <a:r>
              <a:rPr lang="en-US" b="1" dirty="0"/>
              <a:t>Fabric – 4 key elements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FBC5850-0910-8548-BD26-1510BD4CCB97}"/>
              </a:ext>
            </a:extLst>
          </p:cNvPr>
          <p:cNvSpPr/>
          <p:nvPr/>
        </p:nvSpPr>
        <p:spPr>
          <a:xfrm>
            <a:off x="1240077" y="1290181"/>
            <a:ext cx="1897693" cy="8204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Certificate Authority</a:t>
            </a:r>
          </a:p>
        </p:txBody>
      </p:sp>
    </p:spTree>
    <p:extLst>
      <p:ext uri="{BB962C8B-B14F-4D97-AF65-F5344CB8AC3E}">
        <p14:creationId xmlns:p14="http://schemas.microsoft.com/office/powerpoint/2010/main" val="13323209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28684</TotalTime>
  <Words>2336</Words>
  <Application>Microsoft Macintosh PowerPoint</Application>
  <PresentationFormat>On-screen Show (16:9)</PresentationFormat>
  <Paragraphs>459</Paragraphs>
  <Slides>34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9" baseType="lpstr">
      <vt:lpstr>Arial</vt:lpstr>
      <vt:lpstr>Calibri</vt:lpstr>
      <vt:lpstr>Calibri Light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Centerline Digital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Kurt Edwards</dc:creator>
  <cp:lastModifiedBy>Grant Steinfeld</cp:lastModifiedBy>
  <cp:revision>1186</cp:revision>
  <cp:lastPrinted>2019-01-28T17:04:49Z</cp:lastPrinted>
  <dcterms:created xsi:type="dcterms:W3CDTF">2017-09-20T13:29:04Z</dcterms:created>
  <dcterms:modified xsi:type="dcterms:W3CDTF">2019-10-22T20:34:56Z</dcterms:modified>
</cp:coreProperties>
</file>